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TT Milks Casual Pie Base" charset="1" panose="02000503030000020003"/>
      <p:regular r:id="rId17"/>
    </p:embeddedFont>
    <p:embeddedFont>
      <p:font typeface="Handyman" charset="1" panose="00000000000000000000"/>
      <p:regular r:id="rId18"/>
    </p:embeddedFont>
    <p:embeddedFont>
      <p:font typeface="Open Sans Bold" charset="1" panose="020B0806030504020204"/>
      <p:regular r:id="rId19"/>
    </p:embeddedFont>
    <p:embeddedFont>
      <p:font typeface="Open Sans" charset="1" panose="020B0606030504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26.png" Type="http://schemas.openxmlformats.org/officeDocument/2006/relationships/image"/><Relationship Id="rId5" Target="../media/image8.png" Type="http://schemas.openxmlformats.org/officeDocument/2006/relationships/image"/><Relationship Id="rId6" Target="https://epja.mineduc.cl/audios-para-el-aprendizaje/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27.png" Type="http://schemas.openxmlformats.org/officeDocument/2006/relationships/image"/><Relationship Id="rId6" Target="https://www.freepik.es/fotos-vectores-gratis/podcast-dibujo/5#uuid=40a2ddcb-aa91-4a51-b59f-1d78106eb6f6" TargetMode="External" Type="http://schemas.openxmlformats.org/officeDocument/2006/relationships/hyperlink"/><Relationship Id="rId7" Target="../media/image28.png" Type="http://schemas.openxmlformats.org/officeDocument/2006/relationships/image"/><Relationship Id="rId8" Target="https://www.shutterstock.com/es/search/podcast-drawing?image_type=illustration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2" Target="../media/image13.png" Type="http://schemas.openxmlformats.org/officeDocument/2006/relationships/image"/><Relationship Id="rId3" Target="../media/image8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2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9170" y="215598"/>
            <a:ext cx="3661307" cy="1199078"/>
          </a:xfrm>
          <a:custGeom>
            <a:avLst/>
            <a:gdLst/>
            <a:ahLst/>
            <a:cxnLst/>
            <a:rect r="r" b="b" t="t" l="l"/>
            <a:pathLst>
              <a:path h="1199078" w="3661307">
                <a:moveTo>
                  <a:pt x="0" y="0"/>
                </a:moveTo>
                <a:lnTo>
                  <a:pt x="3661306" y="0"/>
                </a:lnTo>
                <a:lnTo>
                  <a:pt x="3661306" y="1199078"/>
                </a:lnTo>
                <a:lnTo>
                  <a:pt x="0" y="119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773533" y="-131785"/>
            <a:ext cx="5514467" cy="1394964"/>
          </a:xfrm>
          <a:custGeom>
            <a:avLst/>
            <a:gdLst/>
            <a:ahLst/>
            <a:cxnLst/>
            <a:rect r="r" b="b" t="t" l="l"/>
            <a:pathLst>
              <a:path h="1394964" w="5514467">
                <a:moveTo>
                  <a:pt x="0" y="0"/>
                </a:moveTo>
                <a:lnTo>
                  <a:pt x="5514467" y="0"/>
                </a:lnTo>
                <a:lnTo>
                  <a:pt x="5514467" y="1394964"/>
                </a:lnTo>
                <a:lnTo>
                  <a:pt x="0" y="1394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76784">
            <a:off x="594468" y="8238586"/>
            <a:ext cx="5374040" cy="1768548"/>
          </a:xfrm>
          <a:custGeom>
            <a:avLst/>
            <a:gdLst/>
            <a:ahLst/>
            <a:cxnLst/>
            <a:rect r="r" b="b" t="t" l="l"/>
            <a:pathLst>
              <a:path h="1768548" w="5374040">
                <a:moveTo>
                  <a:pt x="0" y="0"/>
                </a:moveTo>
                <a:lnTo>
                  <a:pt x="5374040" y="0"/>
                </a:lnTo>
                <a:lnTo>
                  <a:pt x="5374040" y="1768548"/>
                </a:lnTo>
                <a:lnTo>
                  <a:pt x="0" y="17685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098038" y="1740174"/>
            <a:ext cx="7467160" cy="5557265"/>
          </a:xfrm>
          <a:custGeom>
            <a:avLst/>
            <a:gdLst/>
            <a:ahLst/>
            <a:cxnLst/>
            <a:rect r="r" b="b" t="t" l="l"/>
            <a:pathLst>
              <a:path h="5557265" w="7467160">
                <a:moveTo>
                  <a:pt x="0" y="0"/>
                </a:moveTo>
                <a:lnTo>
                  <a:pt x="7467160" y="0"/>
                </a:lnTo>
                <a:lnTo>
                  <a:pt x="7467160" y="5557265"/>
                </a:lnTo>
                <a:lnTo>
                  <a:pt x="0" y="55572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050273" y="4045667"/>
            <a:ext cx="11267824" cy="2473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78"/>
              </a:lnSpc>
              <a:spcBef>
                <a:spcPts val="4783"/>
              </a:spcBef>
            </a:pPr>
            <a:r>
              <a:rPr lang="en-US" sz="11812" spc="708">
                <a:solidFill>
                  <a:srgbClr val="191919"/>
                </a:solidFill>
                <a:latin typeface="TT Milks Casual Pie Base"/>
                <a:ea typeface="TT Milks Casual Pie Base"/>
                <a:cs typeface="TT Milks Casual Pie Base"/>
                <a:sym typeface="TT Milks Casual Pie Base"/>
              </a:rPr>
              <a:t>PODCAST</a:t>
            </a:r>
          </a:p>
          <a:p>
            <a:pPr algn="ctr">
              <a:lnSpc>
                <a:spcPts val="6378"/>
              </a:lnSpc>
              <a:spcBef>
                <a:spcPts val="4783"/>
              </a:spcBef>
            </a:pPr>
            <a:r>
              <a:rPr lang="en-US" sz="11812" spc="708">
                <a:solidFill>
                  <a:srgbClr val="191919"/>
                </a:solidFill>
                <a:latin typeface="TT Milks Casual Pie Base"/>
                <a:ea typeface="TT Milks Casual Pie Base"/>
                <a:cs typeface="TT Milks Casual Pie Base"/>
                <a:sym typeface="TT Milks Casual Pie Base"/>
              </a:rPr>
              <a:t>EDUCATIVO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987990" y="9556234"/>
            <a:ext cx="4755123" cy="444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3062"/>
              </a:lnSpc>
              <a:spcBef>
                <a:spcPct val="0"/>
              </a:spcBef>
            </a:pPr>
            <a:r>
              <a:rPr lang="en-US" sz="2784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Profa. Mag. Tarmezzano, Valeria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8560016"/>
            <a:ext cx="4216622" cy="1087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4030"/>
              </a:lnSpc>
              <a:spcBef>
                <a:spcPct val="0"/>
              </a:spcBef>
            </a:pPr>
            <a:r>
              <a:rPr lang="en-US" sz="3664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PLANIFICACIÓN DEL DISCURSO ORAL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6784">
            <a:off x="1491412" y="366690"/>
            <a:ext cx="4816593" cy="1731388"/>
          </a:xfrm>
          <a:custGeom>
            <a:avLst/>
            <a:gdLst/>
            <a:ahLst/>
            <a:cxnLst/>
            <a:rect r="r" b="b" t="t" l="l"/>
            <a:pathLst>
              <a:path h="1731388" w="4816593">
                <a:moveTo>
                  <a:pt x="0" y="0"/>
                </a:moveTo>
                <a:lnTo>
                  <a:pt x="4816593" y="0"/>
                </a:lnTo>
                <a:lnTo>
                  <a:pt x="4816593" y="1731388"/>
                </a:lnTo>
                <a:lnTo>
                  <a:pt x="0" y="1731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7187" b="-1644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923164" y="7234132"/>
            <a:ext cx="4089407" cy="4089407"/>
          </a:xfrm>
          <a:custGeom>
            <a:avLst/>
            <a:gdLst/>
            <a:ahLst/>
            <a:cxnLst/>
            <a:rect r="r" b="b" t="t" l="l"/>
            <a:pathLst>
              <a:path h="4089407" w="4089407">
                <a:moveTo>
                  <a:pt x="0" y="0"/>
                </a:moveTo>
                <a:lnTo>
                  <a:pt x="4089407" y="0"/>
                </a:lnTo>
                <a:lnTo>
                  <a:pt x="4089407" y="4089408"/>
                </a:lnTo>
                <a:lnTo>
                  <a:pt x="0" y="40894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-1942495" y="745181"/>
            <a:ext cx="11086495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ts val="6300"/>
              </a:spcBef>
            </a:pPr>
            <a:r>
              <a:rPr lang="en-US" sz="6000">
                <a:solidFill>
                  <a:srgbClr val="E71212"/>
                </a:solidFill>
                <a:latin typeface="Handyman"/>
                <a:ea typeface="Handyman"/>
                <a:cs typeface="Handyman"/>
                <a:sym typeface="Handyman"/>
              </a:rPr>
              <a:t>Webgrafía 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9548861">
            <a:off x="13130204" y="-7222644"/>
            <a:ext cx="15811273" cy="8764288"/>
          </a:xfrm>
          <a:custGeom>
            <a:avLst/>
            <a:gdLst/>
            <a:ahLst/>
            <a:cxnLst/>
            <a:rect r="r" b="b" t="t" l="l"/>
            <a:pathLst>
              <a:path h="8764288" w="15811273">
                <a:moveTo>
                  <a:pt x="0" y="0"/>
                </a:moveTo>
                <a:lnTo>
                  <a:pt x="15811273" y="0"/>
                </a:lnTo>
                <a:lnTo>
                  <a:pt x="15811273" y="8764288"/>
                </a:lnTo>
                <a:lnTo>
                  <a:pt x="0" y="87642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40202" r="0" b="-40202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9461954" y="8367054"/>
            <a:ext cx="15811273" cy="8764288"/>
          </a:xfrm>
          <a:custGeom>
            <a:avLst/>
            <a:gdLst/>
            <a:ahLst/>
            <a:cxnLst/>
            <a:rect r="r" b="b" t="t" l="l"/>
            <a:pathLst>
              <a:path h="8764288" w="15811273">
                <a:moveTo>
                  <a:pt x="0" y="0"/>
                </a:moveTo>
                <a:lnTo>
                  <a:pt x="15811273" y="0"/>
                </a:lnTo>
                <a:lnTo>
                  <a:pt x="15811273" y="8764288"/>
                </a:lnTo>
                <a:lnTo>
                  <a:pt x="0" y="87642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40202" r="0" b="-40202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50097" y="1869131"/>
            <a:ext cx="15562474" cy="7931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079"/>
              </a:lnSpc>
            </a:pPr>
          </a:p>
          <a:p>
            <a:pPr algn="just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ABISMOfm. (s. f.). Cómo escribir el mejor guion para tu podcast y cómo grabarlo. Recuperado de https://abismofm.com/guion-para-podcast/</a:t>
            </a:r>
          </a:p>
          <a:p>
            <a:pPr algn="just">
              <a:lnSpc>
                <a:spcPts val="3079"/>
              </a:lnSpc>
            </a:pPr>
          </a:p>
          <a:p>
            <a:pPr algn="just">
              <a:lnSpc>
                <a:spcPts val="3079"/>
              </a:lnSpc>
            </a:pPr>
            <a:r>
              <a:rPr lang="en-US" sz="21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García, K. (2019, septiembre 15). ¡</a:t>
            </a:r>
            <a:r>
              <a:rPr lang="en-US" b="true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Aprende qué es un podcast y cómo crear contenidos de audio espectaculares! Blog de Rockcontent. https://rockcontent.com/es/blog/que-es-un-podcast/</a:t>
            </a:r>
          </a:p>
          <a:p>
            <a:pPr algn="just">
              <a:lnSpc>
                <a:spcPts val="3079"/>
              </a:lnSpc>
            </a:pPr>
          </a:p>
          <a:p>
            <a:pPr algn="just">
              <a:lnSpc>
                <a:spcPts val="3079"/>
              </a:lnSpc>
            </a:pPr>
            <a:r>
              <a:rPr lang="en-US" b="true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Gobierno de Córdoba. (2022, julio). Podcast y escuelas: Guía para su uso educativo. Dirección General de Desarrollo Curricular, Capacitación y Acompañamiento Institucional. Programa Radios Escolares Córdoba.</a:t>
            </a:r>
          </a:p>
          <a:p>
            <a:pPr algn="just">
              <a:lnSpc>
                <a:spcPts val="3079"/>
              </a:lnSpc>
            </a:pPr>
          </a:p>
          <a:p>
            <a:pPr algn="just">
              <a:lnSpc>
                <a:spcPts val="3079"/>
              </a:lnSpc>
            </a:pPr>
            <a:r>
              <a:rPr lang="en-US" b="true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Ministerio de Educación del Perú. (2022, octubre). Audios para el aprendizaje: Orientaciones para el uso de pódcast educativos con estudiantes del Plan nacional de alfabetización “Contigo Aprendo”. Dirección de Trayectorias Educativas y Aprendizaje a lo largo de la vida. Recuperado de </a:t>
            </a:r>
            <a:r>
              <a:rPr lang="en-US" b="true" sz="2199" u="sng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  <a:hlinkClick r:id="rId6" tooltip="https://epja.mineduc.cl/audios-para-el-aprendizaje/"/>
              </a:rPr>
              <a:t>https://epja.mineduc.cl/audios-para-el-aprendizaje/</a:t>
            </a:r>
          </a:p>
          <a:p>
            <a:pPr algn="just">
              <a:lnSpc>
                <a:spcPts val="3079"/>
              </a:lnSpc>
            </a:pPr>
          </a:p>
          <a:p>
            <a:pPr algn="just">
              <a:lnSpc>
                <a:spcPts val="3079"/>
              </a:lnSpc>
            </a:pPr>
            <a:r>
              <a:rPr lang="en-US" b="true" sz="21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Ministerio de Educación del Perú. (s. f.). Orientaciones para elaborar el podcast “Mi obra favorita”. Concurso Nacional El Perú Lee, Categoría E, 3.º, 4.º y 5.º grado de educación secundaria.</a:t>
            </a:r>
          </a:p>
          <a:p>
            <a:pPr algn="just">
              <a:lnSpc>
                <a:spcPts val="3499"/>
              </a:lnSpc>
            </a:pPr>
          </a:p>
          <a:p>
            <a:pPr algn="just">
              <a:lnSpc>
                <a:spcPts val="3499"/>
              </a:lnSpc>
            </a:pPr>
          </a:p>
          <a:p>
            <a:pPr algn="just">
              <a:lnSpc>
                <a:spcPts val="3499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6784">
            <a:off x="1491412" y="366690"/>
            <a:ext cx="4816593" cy="1731388"/>
          </a:xfrm>
          <a:custGeom>
            <a:avLst/>
            <a:gdLst/>
            <a:ahLst/>
            <a:cxnLst/>
            <a:rect r="r" b="b" t="t" l="l"/>
            <a:pathLst>
              <a:path h="1731388" w="4816593">
                <a:moveTo>
                  <a:pt x="0" y="0"/>
                </a:moveTo>
                <a:lnTo>
                  <a:pt x="4816593" y="0"/>
                </a:lnTo>
                <a:lnTo>
                  <a:pt x="4816593" y="1731388"/>
                </a:lnTo>
                <a:lnTo>
                  <a:pt x="0" y="1731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7187" b="-1644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548861">
            <a:off x="13130204" y="-7222644"/>
            <a:ext cx="15811273" cy="8764288"/>
          </a:xfrm>
          <a:custGeom>
            <a:avLst/>
            <a:gdLst/>
            <a:ahLst/>
            <a:cxnLst/>
            <a:rect r="r" b="b" t="t" l="l"/>
            <a:pathLst>
              <a:path h="8764288" w="15811273">
                <a:moveTo>
                  <a:pt x="0" y="0"/>
                </a:moveTo>
                <a:lnTo>
                  <a:pt x="15811273" y="0"/>
                </a:lnTo>
                <a:lnTo>
                  <a:pt x="15811273" y="8764288"/>
                </a:lnTo>
                <a:lnTo>
                  <a:pt x="0" y="87642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0202" r="0" b="-40202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9461954" y="7747929"/>
            <a:ext cx="15811273" cy="8764288"/>
          </a:xfrm>
          <a:custGeom>
            <a:avLst/>
            <a:gdLst/>
            <a:ahLst/>
            <a:cxnLst/>
            <a:rect r="r" b="b" t="t" l="l"/>
            <a:pathLst>
              <a:path h="8764288" w="15811273">
                <a:moveTo>
                  <a:pt x="0" y="0"/>
                </a:moveTo>
                <a:lnTo>
                  <a:pt x="15811273" y="0"/>
                </a:lnTo>
                <a:lnTo>
                  <a:pt x="15811273" y="8764288"/>
                </a:lnTo>
                <a:lnTo>
                  <a:pt x="0" y="87642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0202" r="0" b="-40202"/>
            </a:stretch>
          </a:blipFill>
        </p:spPr>
      </p:sp>
      <p:sp>
        <p:nvSpPr>
          <p:cNvPr name="Freeform 5" id="5">
            <a:hlinkClick r:id="rId6" tooltip="https://www.freepik.es/fotos-vectores-gratis/podcast-dibujo/5#uuid=40a2ddcb-aa91-4a51-b59f-1d78106eb6f6"/>
          </p:cNvPr>
          <p:cNvSpPr/>
          <p:nvPr/>
        </p:nvSpPr>
        <p:spPr>
          <a:xfrm flipH="false" flipV="false" rot="0">
            <a:off x="4735286" y="3934533"/>
            <a:ext cx="4243825" cy="3178773"/>
          </a:xfrm>
          <a:custGeom>
            <a:avLst/>
            <a:gdLst/>
            <a:ahLst/>
            <a:cxnLst/>
            <a:rect r="r" b="b" t="t" l="l"/>
            <a:pathLst>
              <a:path h="3178773" w="4243825">
                <a:moveTo>
                  <a:pt x="0" y="0"/>
                </a:moveTo>
                <a:lnTo>
                  <a:pt x="4243825" y="0"/>
                </a:lnTo>
                <a:lnTo>
                  <a:pt x="4243825" y="3178772"/>
                </a:lnTo>
                <a:lnTo>
                  <a:pt x="0" y="31787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>
            <a:hlinkClick r:id="rId8" tooltip="https://www.shutterstock.com/es/search/podcast-drawing?image_type=illustration"/>
          </p:cNvPr>
          <p:cNvSpPr/>
          <p:nvPr/>
        </p:nvSpPr>
        <p:spPr>
          <a:xfrm flipH="false" flipV="false" rot="0">
            <a:off x="9826640" y="3829973"/>
            <a:ext cx="4523011" cy="3387893"/>
          </a:xfrm>
          <a:custGeom>
            <a:avLst/>
            <a:gdLst/>
            <a:ahLst/>
            <a:cxnLst/>
            <a:rect r="r" b="b" t="t" l="l"/>
            <a:pathLst>
              <a:path h="3387893" w="4523011">
                <a:moveTo>
                  <a:pt x="0" y="0"/>
                </a:moveTo>
                <a:lnTo>
                  <a:pt x="4523011" y="0"/>
                </a:lnTo>
                <a:lnTo>
                  <a:pt x="4523011" y="3387892"/>
                </a:lnTo>
                <a:lnTo>
                  <a:pt x="0" y="33878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-1942495" y="745181"/>
            <a:ext cx="11086495" cy="1162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ts val="6300"/>
              </a:spcBef>
            </a:pPr>
            <a:r>
              <a:rPr lang="en-US" sz="6000">
                <a:solidFill>
                  <a:srgbClr val="E71212"/>
                </a:solidFill>
                <a:latin typeface="Handyman"/>
                <a:ea typeface="Handyman"/>
                <a:cs typeface="Handyman"/>
                <a:sym typeface="Handyman"/>
              </a:rPr>
              <a:t>Créditos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6784">
            <a:off x="5446711" y="109609"/>
            <a:ext cx="8042278" cy="2890902"/>
          </a:xfrm>
          <a:custGeom>
            <a:avLst/>
            <a:gdLst/>
            <a:ahLst/>
            <a:cxnLst/>
            <a:rect r="r" b="b" t="t" l="l"/>
            <a:pathLst>
              <a:path h="2890902" w="8042278">
                <a:moveTo>
                  <a:pt x="0" y="0"/>
                </a:moveTo>
                <a:lnTo>
                  <a:pt x="8042278" y="0"/>
                </a:lnTo>
                <a:lnTo>
                  <a:pt x="8042278" y="2890902"/>
                </a:lnTo>
                <a:lnTo>
                  <a:pt x="0" y="28909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7187" b="-1644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65080" y="992247"/>
            <a:ext cx="12570036" cy="1004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81"/>
              </a:lnSpc>
              <a:spcBef>
                <a:spcPts val="5158"/>
              </a:spcBef>
            </a:pPr>
            <a:r>
              <a:rPr lang="en-US" sz="6199">
                <a:solidFill>
                  <a:srgbClr val="232323"/>
                </a:solidFill>
                <a:latin typeface="Handyman"/>
                <a:ea typeface="Handyman"/>
                <a:cs typeface="Handyman"/>
                <a:sym typeface="Handyman"/>
              </a:rPr>
              <a:t>Origen y evolución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96574" y="4068472"/>
            <a:ext cx="12353673" cy="564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El podcast surge a principios de los 2000 como una evolución de la radio digital, vinculado al auge de los dispositivos móviles y plataformas de distribución como iTunes. En educación, su incorporación se ha intensificado con la expansión de las TIC y el enfoque en competencias comunicativas.</a:t>
            </a:r>
          </a:p>
          <a:p>
            <a:pPr algn="just">
              <a:lnSpc>
                <a:spcPts val="6299"/>
              </a:lnSpc>
              <a:spcBef>
                <a:spcPct val="0"/>
              </a:spcBef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11850825" y="-616081"/>
            <a:ext cx="15811273" cy="8764288"/>
          </a:xfrm>
          <a:custGeom>
            <a:avLst/>
            <a:gdLst/>
            <a:ahLst/>
            <a:cxnLst/>
            <a:rect r="r" b="b" t="t" l="l"/>
            <a:pathLst>
              <a:path h="8764288" w="15811273">
                <a:moveTo>
                  <a:pt x="0" y="0"/>
                </a:moveTo>
                <a:lnTo>
                  <a:pt x="15811273" y="0"/>
                </a:lnTo>
                <a:lnTo>
                  <a:pt x="15811273" y="8764288"/>
                </a:lnTo>
                <a:lnTo>
                  <a:pt x="0" y="87642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0202" r="0" b="-40202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388259" y="714770"/>
            <a:ext cx="4575891" cy="4981048"/>
          </a:xfrm>
          <a:custGeom>
            <a:avLst/>
            <a:gdLst/>
            <a:ahLst/>
            <a:cxnLst/>
            <a:rect r="r" b="b" t="t" l="l"/>
            <a:pathLst>
              <a:path h="4981048" w="4575891">
                <a:moveTo>
                  <a:pt x="0" y="0"/>
                </a:moveTo>
                <a:lnTo>
                  <a:pt x="4575891" y="0"/>
                </a:lnTo>
                <a:lnTo>
                  <a:pt x="4575891" y="4981049"/>
                </a:lnTo>
                <a:lnTo>
                  <a:pt x="0" y="498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442633" y="8406650"/>
            <a:ext cx="15811273" cy="8764288"/>
          </a:xfrm>
          <a:custGeom>
            <a:avLst/>
            <a:gdLst/>
            <a:ahLst/>
            <a:cxnLst/>
            <a:rect r="r" b="b" t="t" l="l"/>
            <a:pathLst>
              <a:path h="8764288" w="15811273">
                <a:moveTo>
                  <a:pt x="0" y="0"/>
                </a:moveTo>
                <a:lnTo>
                  <a:pt x="15811273" y="0"/>
                </a:lnTo>
                <a:lnTo>
                  <a:pt x="15811273" y="8764288"/>
                </a:lnTo>
                <a:lnTo>
                  <a:pt x="0" y="87642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0202" r="0" b="-40202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6784">
            <a:off x="5022487" y="138868"/>
            <a:ext cx="9191339" cy="3303947"/>
          </a:xfrm>
          <a:custGeom>
            <a:avLst/>
            <a:gdLst/>
            <a:ahLst/>
            <a:cxnLst/>
            <a:rect r="r" b="b" t="t" l="l"/>
            <a:pathLst>
              <a:path h="3303947" w="9191339">
                <a:moveTo>
                  <a:pt x="0" y="0"/>
                </a:moveTo>
                <a:lnTo>
                  <a:pt x="9191339" y="0"/>
                </a:lnTo>
                <a:lnTo>
                  <a:pt x="9191339" y="3303947"/>
                </a:lnTo>
                <a:lnTo>
                  <a:pt x="0" y="3303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7187" b="-16441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65080" y="992247"/>
            <a:ext cx="12570036" cy="1989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81"/>
              </a:lnSpc>
              <a:spcBef>
                <a:spcPts val="5158"/>
              </a:spcBef>
            </a:pPr>
            <a:r>
              <a:rPr lang="en-US" sz="6199">
                <a:solidFill>
                  <a:srgbClr val="232323"/>
                </a:solidFill>
                <a:latin typeface="Handyman"/>
                <a:ea typeface="Handyman"/>
                <a:cs typeface="Handyman"/>
                <a:sym typeface="Handyman"/>
              </a:rPr>
              <a:t>Concepto del podcast </a:t>
            </a:r>
          </a:p>
          <a:p>
            <a:pPr algn="ctr">
              <a:lnSpc>
                <a:spcPts val="3471"/>
              </a:lnSpc>
              <a:spcBef>
                <a:spcPts val="2603"/>
              </a:spcBef>
            </a:pPr>
            <a:r>
              <a:rPr lang="en-US" sz="6199">
                <a:solidFill>
                  <a:srgbClr val="232323"/>
                </a:solidFill>
                <a:latin typeface="Handyman"/>
                <a:ea typeface="Handyman"/>
                <a:cs typeface="Handyman"/>
                <a:sym typeface="Handyman"/>
              </a:rPr>
              <a:t>como recurso oral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565080" y="5177263"/>
            <a:ext cx="15094851" cy="2447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 Es un formato sonoro digital que permite grabar, </a:t>
            </a:r>
          </a:p>
          <a:p>
            <a:pPr algn="just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distribuir y escuchar contenidos en línea.</a:t>
            </a:r>
          </a:p>
          <a:p>
            <a:pPr algn="just">
              <a:lnSpc>
                <a:spcPts val="6299"/>
              </a:lnSpc>
              <a:spcBef>
                <a:spcPct val="0"/>
              </a:spcBef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11850825" y="-616081"/>
            <a:ext cx="15811273" cy="8764288"/>
          </a:xfrm>
          <a:custGeom>
            <a:avLst/>
            <a:gdLst/>
            <a:ahLst/>
            <a:cxnLst/>
            <a:rect r="r" b="b" t="t" l="l"/>
            <a:pathLst>
              <a:path h="8764288" w="15811273">
                <a:moveTo>
                  <a:pt x="0" y="0"/>
                </a:moveTo>
                <a:lnTo>
                  <a:pt x="15811273" y="0"/>
                </a:lnTo>
                <a:lnTo>
                  <a:pt x="15811273" y="8764288"/>
                </a:lnTo>
                <a:lnTo>
                  <a:pt x="0" y="87642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0202" r="0" b="-40202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1698425" y="-463681"/>
            <a:ext cx="15811273" cy="8764288"/>
          </a:xfrm>
          <a:custGeom>
            <a:avLst/>
            <a:gdLst/>
            <a:ahLst/>
            <a:cxnLst/>
            <a:rect r="r" b="b" t="t" l="l"/>
            <a:pathLst>
              <a:path h="8764288" w="15811273">
                <a:moveTo>
                  <a:pt x="0" y="0"/>
                </a:moveTo>
                <a:lnTo>
                  <a:pt x="15811273" y="0"/>
                </a:lnTo>
                <a:lnTo>
                  <a:pt x="15811273" y="8764288"/>
                </a:lnTo>
                <a:lnTo>
                  <a:pt x="0" y="87642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0202" r="0" b="-40202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672581">
            <a:off x="14477597" y="7764936"/>
            <a:ext cx="7620806" cy="4224260"/>
          </a:xfrm>
          <a:custGeom>
            <a:avLst/>
            <a:gdLst/>
            <a:ahLst/>
            <a:cxnLst/>
            <a:rect r="r" b="b" t="t" l="l"/>
            <a:pathLst>
              <a:path h="4224260" w="7620806">
                <a:moveTo>
                  <a:pt x="0" y="0"/>
                </a:moveTo>
                <a:lnTo>
                  <a:pt x="7620806" y="0"/>
                </a:lnTo>
                <a:lnTo>
                  <a:pt x="7620806" y="4224261"/>
                </a:lnTo>
                <a:lnTo>
                  <a:pt x="0" y="4224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0202" r="0" b="-40202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113880">
            <a:off x="-6553844" y="10076593"/>
            <a:ext cx="13815854" cy="7658215"/>
          </a:xfrm>
          <a:custGeom>
            <a:avLst/>
            <a:gdLst/>
            <a:ahLst/>
            <a:cxnLst/>
            <a:rect r="r" b="b" t="t" l="l"/>
            <a:pathLst>
              <a:path h="7658215" w="13815854">
                <a:moveTo>
                  <a:pt x="0" y="0"/>
                </a:moveTo>
                <a:lnTo>
                  <a:pt x="13815855" y="0"/>
                </a:lnTo>
                <a:lnTo>
                  <a:pt x="13815855" y="7658215"/>
                </a:lnTo>
                <a:lnTo>
                  <a:pt x="0" y="76582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0202" r="0" b="-4020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548861">
            <a:off x="13315002" y="-6439989"/>
            <a:ext cx="15811273" cy="8764288"/>
          </a:xfrm>
          <a:custGeom>
            <a:avLst/>
            <a:gdLst/>
            <a:ahLst/>
            <a:cxnLst/>
            <a:rect r="r" b="b" t="t" l="l"/>
            <a:pathLst>
              <a:path h="8764288" w="15811273">
                <a:moveTo>
                  <a:pt x="0" y="0"/>
                </a:moveTo>
                <a:lnTo>
                  <a:pt x="15811274" y="0"/>
                </a:lnTo>
                <a:lnTo>
                  <a:pt x="15811274" y="8764288"/>
                </a:lnTo>
                <a:lnTo>
                  <a:pt x="0" y="87642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0202" r="0" b="-40202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819272" y="2772842"/>
            <a:ext cx="5386343" cy="6281304"/>
          </a:xfrm>
          <a:custGeom>
            <a:avLst/>
            <a:gdLst/>
            <a:ahLst/>
            <a:cxnLst/>
            <a:rect r="r" b="b" t="t" l="l"/>
            <a:pathLst>
              <a:path h="6281304" w="5386343">
                <a:moveTo>
                  <a:pt x="0" y="0"/>
                </a:moveTo>
                <a:lnTo>
                  <a:pt x="5386342" y="0"/>
                </a:lnTo>
                <a:lnTo>
                  <a:pt x="5386342" y="6281304"/>
                </a:lnTo>
                <a:lnTo>
                  <a:pt x="0" y="62813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-1752600" y="805798"/>
            <a:ext cx="12570036" cy="1004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81"/>
              </a:lnSpc>
              <a:spcBef>
                <a:spcPts val="5161"/>
              </a:spcBef>
            </a:pPr>
            <a:r>
              <a:rPr lang="en-US" sz="6199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Tipos de Podcast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512443" y="3612231"/>
            <a:ext cx="12407503" cy="1321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</a:t>
            </a: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revista:       intercambio natural de experiencias con invitados.</a:t>
            </a:r>
          </a:p>
          <a:p>
            <a:pPr algn="ctr">
              <a:lnSpc>
                <a:spcPts val="658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5331468" y="5696924"/>
            <a:ext cx="11362036" cy="1410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Info</a:t>
            </a: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rmativo:     transmite noticias o datos, similar a la radio.</a:t>
            </a:r>
          </a:p>
          <a:p>
            <a:pPr algn="ctr">
              <a:lnSpc>
                <a:spcPts val="727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5607693" y="7762240"/>
            <a:ext cx="12631128" cy="1943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Individual:        más sencillo técnicamente, pe</a:t>
            </a: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 exige carisma y </a:t>
            </a:r>
          </a:p>
          <a:p>
            <a:pPr algn="l">
              <a:lnSpc>
                <a:spcPts val="4200"/>
              </a:lnSpc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autoconocimiento.</a:t>
            </a:r>
          </a:p>
          <a:p>
            <a:pPr algn="ctr">
              <a:lnSpc>
                <a:spcPts val="727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701631" y="6792934"/>
            <a:ext cx="3166052" cy="3494066"/>
          </a:xfrm>
          <a:custGeom>
            <a:avLst/>
            <a:gdLst/>
            <a:ahLst/>
            <a:cxnLst/>
            <a:rect r="r" b="b" t="t" l="l"/>
            <a:pathLst>
              <a:path h="3494066" w="3166052">
                <a:moveTo>
                  <a:pt x="0" y="0"/>
                </a:moveTo>
                <a:lnTo>
                  <a:pt x="3166052" y="0"/>
                </a:lnTo>
                <a:lnTo>
                  <a:pt x="3166052" y="3494066"/>
                </a:lnTo>
                <a:lnTo>
                  <a:pt x="0" y="34940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235531" y="38591"/>
            <a:ext cx="4482778" cy="3543046"/>
          </a:xfrm>
          <a:custGeom>
            <a:avLst/>
            <a:gdLst/>
            <a:ahLst/>
            <a:cxnLst/>
            <a:rect r="r" b="b" t="t" l="l"/>
            <a:pathLst>
              <a:path h="3543046" w="4482778">
                <a:moveTo>
                  <a:pt x="0" y="0"/>
                </a:moveTo>
                <a:lnTo>
                  <a:pt x="4482778" y="0"/>
                </a:lnTo>
                <a:lnTo>
                  <a:pt x="4482778" y="3543045"/>
                </a:lnTo>
                <a:lnTo>
                  <a:pt x="0" y="35430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-1752600" y="805798"/>
            <a:ext cx="12570036" cy="1004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81"/>
              </a:lnSpc>
              <a:spcBef>
                <a:spcPts val="5161"/>
              </a:spcBef>
            </a:pPr>
            <a:r>
              <a:rPr lang="en-US" sz="6199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Características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97599" y="2744634"/>
            <a:ext cx="8146401" cy="1449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Multimodalidad: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combin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voz, música, efectos y silencios para enriquecer la experiencia comunicativa.</a:t>
            </a: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4652620"/>
            <a:ext cx="8146401" cy="188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Narratividad: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permite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construir relatos personales, entrevistas, crónicas o debates, favoreciendo la conexión emocional.</a:t>
            </a: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997599" y="6997040"/>
            <a:ext cx="8146401" cy="188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Accesibilidad: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puede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ser escuchado en cualquier momento y lugar, lo que amplía las oportunidades de aprendizaje.</a:t>
            </a: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9835531" y="3694430"/>
            <a:ext cx="8146401" cy="1449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Flexibilidad didáctic</a:t>
            </a: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a: 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 adapta a distintos niveles, disciplinas y objetivos pedagógicos.</a:t>
            </a: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9835531" y="5886743"/>
            <a:ext cx="8146401" cy="188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Evaluación formativa: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facilita la retroalimentación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sobre aspectos como fluidez, entonación, coherencia y creatividad</a:t>
            </a:r>
          </a:p>
          <a:p>
            <a:pPr algn="ctr">
              <a:lnSpc>
                <a:spcPts val="4759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-2113880">
            <a:off x="-6553844" y="10076593"/>
            <a:ext cx="13815854" cy="7658215"/>
          </a:xfrm>
          <a:custGeom>
            <a:avLst/>
            <a:gdLst/>
            <a:ahLst/>
            <a:cxnLst/>
            <a:rect r="r" b="b" t="t" l="l"/>
            <a:pathLst>
              <a:path h="7658215" w="13815854">
                <a:moveTo>
                  <a:pt x="0" y="0"/>
                </a:moveTo>
                <a:lnTo>
                  <a:pt x="13815855" y="0"/>
                </a:lnTo>
                <a:lnTo>
                  <a:pt x="13815855" y="7658215"/>
                </a:lnTo>
                <a:lnTo>
                  <a:pt x="0" y="76582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0202" r="0" b="-40202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2225414"/>
            <a:ext cx="15588494" cy="8556728"/>
          </a:xfrm>
          <a:custGeom>
            <a:avLst/>
            <a:gdLst/>
            <a:ahLst/>
            <a:cxnLst/>
            <a:rect r="r" b="b" t="t" l="l"/>
            <a:pathLst>
              <a:path h="8556728" w="15588494">
                <a:moveTo>
                  <a:pt x="0" y="0"/>
                </a:moveTo>
                <a:lnTo>
                  <a:pt x="15588494" y="0"/>
                </a:lnTo>
                <a:lnTo>
                  <a:pt x="15588494" y="8556727"/>
                </a:lnTo>
                <a:lnTo>
                  <a:pt x="0" y="8556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58982" y="512255"/>
            <a:ext cx="12570036" cy="1004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81"/>
              </a:lnSpc>
              <a:spcBef>
                <a:spcPts val="5161"/>
              </a:spcBef>
            </a:pPr>
            <a:r>
              <a:rPr lang="en-US" sz="6199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Guía para hacer un podcast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2113880">
            <a:off x="9208612" y="9984194"/>
            <a:ext cx="13815854" cy="7658215"/>
          </a:xfrm>
          <a:custGeom>
            <a:avLst/>
            <a:gdLst/>
            <a:ahLst/>
            <a:cxnLst/>
            <a:rect r="r" b="b" t="t" l="l"/>
            <a:pathLst>
              <a:path h="7658215" w="13815854">
                <a:moveTo>
                  <a:pt x="0" y="0"/>
                </a:moveTo>
                <a:lnTo>
                  <a:pt x="13815854" y="0"/>
                </a:lnTo>
                <a:lnTo>
                  <a:pt x="13815854" y="7658215"/>
                </a:lnTo>
                <a:lnTo>
                  <a:pt x="0" y="76582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0202" r="0" b="-40202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548861">
            <a:off x="-5688449" y="-7302382"/>
            <a:ext cx="15811273" cy="8764288"/>
          </a:xfrm>
          <a:custGeom>
            <a:avLst/>
            <a:gdLst/>
            <a:ahLst/>
            <a:cxnLst/>
            <a:rect r="r" b="b" t="t" l="l"/>
            <a:pathLst>
              <a:path h="8764288" w="15811273">
                <a:moveTo>
                  <a:pt x="0" y="0"/>
                </a:moveTo>
                <a:lnTo>
                  <a:pt x="15811273" y="0"/>
                </a:lnTo>
                <a:lnTo>
                  <a:pt x="15811273" y="8764287"/>
                </a:lnTo>
                <a:lnTo>
                  <a:pt x="0" y="87642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0202" r="0" b="-40202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82428" y="4798597"/>
            <a:ext cx="2894174" cy="2894174"/>
          </a:xfrm>
          <a:custGeom>
            <a:avLst/>
            <a:gdLst/>
            <a:ahLst/>
            <a:cxnLst/>
            <a:rect r="r" b="b" t="t" l="l"/>
            <a:pathLst>
              <a:path h="2894174" w="2894174">
                <a:moveTo>
                  <a:pt x="0" y="0"/>
                </a:moveTo>
                <a:lnTo>
                  <a:pt x="2894174" y="0"/>
                </a:lnTo>
                <a:lnTo>
                  <a:pt x="2894174" y="2894173"/>
                </a:lnTo>
                <a:lnTo>
                  <a:pt x="0" y="28941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77633" y="-231739"/>
            <a:ext cx="3346569" cy="3496619"/>
          </a:xfrm>
          <a:custGeom>
            <a:avLst/>
            <a:gdLst/>
            <a:ahLst/>
            <a:cxnLst/>
            <a:rect r="r" b="b" t="t" l="l"/>
            <a:pathLst>
              <a:path h="3496619" w="3346569">
                <a:moveTo>
                  <a:pt x="0" y="0"/>
                </a:moveTo>
                <a:lnTo>
                  <a:pt x="3346569" y="0"/>
                </a:lnTo>
                <a:lnTo>
                  <a:pt x="3346569" y="3496618"/>
                </a:lnTo>
                <a:lnTo>
                  <a:pt x="0" y="34966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074371" y="4778715"/>
            <a:ext cx="3450125" cy="3450125"/>
          </a:xfrm>
          <a:custGeom>
            <a:avLst/>
            <a:gdLst/>
            <a:ahLst/>
            <a:cxnLst/>
            <a:rect r="r" b="b" t="t" l="l"/>
            <a:pathLst>
              <a:path h="3450125" w="3450125">
                <a:moveTo>
                  <a:pt x="0" y="0"/>
                </a:moveTo>
                <a:lnTo>
                  <a:pt x="3450125" y="0"/>
                </a:lnTo>
                <a:lnTo>
                  <a:pt x="3450125" y="3450125"/>
                </a:lnTo>
                <a:lnTo>
                  <a:pt x="0" y="3450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779646" y="5239031"/>
            <a:ext cx="1997810" cy="2662842"/>
          </a:xfrm>
          <a:custGeom>
            <a:avLst/>
            <a:gdLst/>
            <a:ahLst/>
            <a:cxnLst/>
            <a:rect r="r" b="b" t="t" l="l"/>
            <a:pathLst>
              <a:path h="2662842" w="1997810">
                <a:moveTo>
                  <a:pt x="0" y="0"/>
                </a:moveTo>
                <a:lnTo>
                  <a:pt x="1997811" y="0"/>
                </a:lnTo>
                <a:lnTo>
                  <a:pt x="1997811" y="2662843"/>
                </a:lnTo>
                <a:lnTo>
                  <a:pt x="0" y="26628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777744" y="4943637"/>
            <a:ext cx="3120282" cy="3120282"/>
          </a:xfrm>
          <a:custGeom>
            <a:avLst/>
            <a:gdLst/>
            <a:ahLst/>
            <a:cxnLst/>
            <a:rect r="r" b="b" t="t" l="l"/>
            <a:pathLst>
              <a:path h="3120282" w="3120282">
                <a:moveTo>
                  <a:pt x="0" y="0"/>
                </a:moveTo>
                <a:lnTo>
                  <a:pt x="3120282" y="0"/>
                </a:lnTo>
                <a:lnTo>
                  <a:pt x="3120282" y="3120282"/>
                </a:lnTo>
                <a:lnTo>
                  <a:pt x="0" y="31202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363185" y="5985399"/>
            <a:ext cx="2491986" cy="1237400"/>
          </a:xfrm>
          <a:custGeom>
            <a:avLst/>
            <a:gdLst/>
            <a:ahLst/>
            <a:cxnLst/>
            <a:rect r="r" b="b" t="t" l="l"/>
            <a:pathLst>
              <a:path h="1237400" w="2491986">
                <a:moveTo>
                  <a:pt x="0" y="0"/>
                </a:moveTo>
                <a:lnTo>
                  <a:pt x="2491986" y="0"/>
                </a:lnTo>
                <a:lnTo>
                  <a:pt x="2491986" y="1237400"/>
                </a:lnTo>
                <a:lnTo>
                  <a:pt x="0" y="123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098207" y="5289872"/>
            <a:ext cx="1989661" cy="1989661"/>
          </a:xfrm>
          <a:custGeom>
            <a:avLst/>
            <a:gdLst/>
            <a:ahLst/>
            <a:cxnLst/>
            <a:rect r="r" b="b" t="t" l="l"/>
            <a:pathLst>
              <a:path h="1989661" w="1989661">
                <a:moveTo>
                  <a:pt x="0" y="0"/>
                </a:moveTo>
                <a:lnTo>
                  <a:pt x="1989661" y="0"/>
                </a:lnTo>
                <a:lnTo>
                  <a:pt x="1989661" y="1989661"/>
                </a:lnTo>
                <a:lnTo>
                  <a:pt x="0" y="19896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064066" y="3049614"/>
            <a:ext cx="2730897" cy="887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  <a:r>
              <a:rPr lang="en-US" b="true" sz="2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efinir objetivos</a:t>
            </a:r>
          </a:p>
          <a:p>
            <a:pPr algn="ctr">
              <a:lnSpc>
                <a:spcPts val="3499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3883908" y="9399270"/>
            <a:ext cx="3215184" cy="887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  <a:r>
              <a:rPr lang="en-US" b="true" sz="2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eterminar público</a:t>
            </a:r>
          </a:p>
          <a:p>
            <a:pPr algn="ctr">
              <a:lnSpc>
                <a:spcPts val="3499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2539619" y="9363075"/>
            <a:ext cx="3047901" cy="1344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  <a:r>
              <a:rPr lang="en-US" b="true" sz="2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efinir duración y </a:t>
            </a:r>
          </a:p>
          <a:p>
            <a:pPr algn="ctr">
              <a:lnSpc>
                <a:spcPts val="3639"/>
              </a:lnSpc>
            </a:pPr>
            <a:r>
              <a:rPr lang="en-US" b="true" sz="2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frecuencia</a:t>
            </a:r>
          </a:p>
          <a:p>
            <a:pPr algn="ctr">
              <a:lnSpc>
                <a:spcPts val="3499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8654499" y="9399270"/>
            <a:ext cx="2289870" cy="887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Cr</a:t>
            </a:r>
            <a:r>
              <a:rPr lang="en-US" b="true" sz="2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ear nombre</a:t>
            </a:r>
          </a:p>
          <a:p>
            <a:pPr algn="ctr">
              <a:lnSpc>
                <a:spcPts val="3499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0902430" y="3049614"/>
            <a:ext cx="2052439" cy="887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</a:t>
            </a:r>
            <a:r>
              <a:rPr lang="en-US" b="true" sz="2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eñar logo</a:t>
            </a:r>
          </a:p>
          <a:p>
            <a:pPr algn="ctr">
              <a:lnSpc>
                <a:spcPts val="3499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6599982" y="3049614"/>
            <a:ext cx="2357140" cy="887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</a:t>
            </a:r>
            <a:r>
              <a:rPr lang="en-US" b="true" sz="2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egir formato</a:t>
            </a:r>
          </a:p>
          <a:p>
            <a:pPr algn="ctr">
              <a:lnSpc>
                <a:spcPts val="349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20569" y="493205"/>
            <a:ext cx="12570036" cy="1004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81"/>
              </a:lnSpc>
              <a:spcBef>
                <a:spcPts val="5161"/>
              </a:spcBef>
            </a:pPr>
            <a:r>
              <a:rPr lang="en-US" sz="6199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Estructura del guion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2113880">
            <a:off x="-6553844" y="10076593"/>
            <a:ext cx="13815854" cy="7658215"/>
          </a:xfrm>
          <a:custGeom>
            <a:avLst/>
            <a:gdLst/>
            <a:ahLst/>
            <a:cxnLst/>
            <a:rect r="r" b="b" t="t" l="l"/>
            <a:pathLst>
              <a:path h="7658215" w="13815854">
                <a:moveTo>
                  <a:pt x="0" y="0"/>
                </a:moveTo>
                <a:lnTo>
                  <a:pt x="13815855" y="0"/>
                </a:lnTo>
                <a:lnTo>
                  <a:pt x="13815855" y="7658215"/>
                </a:lnTo>
                <a:lnTo>
                  <a:pt x="0" y="76582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0202" r="0" b="-40202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548861">
            <a:off x="13315002" y="-6439989"/>
            <a:ext cx="15811273" cy="8764288"/>
          </a:xfrm>
          <a:custGeom>
            <a:avLst/>
            <a:gdLst/>
            <a:ahLst/>
            <a:cxnLst/>
            <a:rect r="r" b="b" t="t" l="l"/>
            <a:pathLst>
              <a:path h="8764288" w="15811273">
                <a:moveTo>
                  <a:pt x="0" y="0"/>
                </a:moveTo>
                <a:lnTo>
                  <a:pt x="15811274" y="0"/>
                </a:lnTo>
                <a:lnTo>
                  <a:pt x="15811274" y="8764288"/>
                </a:lnTo>
                <a:lnTo>
                  <a:pt x="0" y="87642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0202" r="0" b="-40202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262501">
            <a:off x="200085" y="-49525"/>
            <a:ext cx="4422148" cy="3094091"/>
          </a:xfrm>
          <a:custGeom>
            <a:avLst/>
            <a:gdLst/>
            <a:ahLst/>
            <a:cxnLst/>
            <a:rect r="r" b="b" t="t" l="l"/>
            <a:pathLst>
              <a:path h="3094091" w="4422148">
                <a:moveTo>
                  <a:pt x="0" y="0"/>
                </a:moveTo>
                <a:lnTo>
                  <a:pt x="4422147" y="0"/>
                </a:lnTo>
                <a:lnTo>
                  <a:pt x="4422147" y="3094090"/>
                </a:lnTo>
                <a:lnTo>
                  <a:pt x="0" y="3094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13220" y="-663832"/>
            <a:ext cx="14384734" cy="14384734"/>
          </a:xfrm>
          <a:custGeom>
            <a:avLst/>
            <a:gdLst/>
            <a:ahLst/>
            <a:cxnLst/>
            <a:rect r="r" b="b" t="t" l="l"/>
            <a:pathLst>
              <a:path h="14384734" w="14384734">
                <a:moveTo>
                  <a:pt x="0" y="0"/>
                </a:moveTo>
                <a:lnTo>
                  <a:pt x="14384734" y="0"/>
                </a:lnTo>
                <a:lnTo>
                  <a:pt x="14384734" y="14384734"/>
                </a:lnTo>
                <a:lnTo>
                  <a:pt x="0" y="143847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017976" y="6150484"/>
            <a:ext cx="2848074" cy="2852456"/>
          </a:xfrm>
          <a:custGeom>
            <a:avLst/>
            <a:gdLst/>
            <a:ahLst/>
            <a:cxnLst/>
            <a:rect r="r" b="b" t="t" l="l"/>
            <a:pathLst>
              <a:path h="2852456" w="2848074">
                <a:moveTo>
                  <a:pt x="0" y="0"/>
                </a:moveTo>
                <a:lnTo>
                  <a:pt x="2848075" y="0"/>
                </a:lnTo>
                <a:lnTo>
                  <a:pt x="2848075" y="2852456"/>
                </a:lnTo>
                <a:lnTo>
                  <a:pt x="0" y="28524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297505" y="3495622"/>
            <a:ext cx="5877719" cy="1833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Introducción: p</a:t>
            </a:r>
            <a:r>
              <a:rPr lang="en-US" b="true" sz="26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resentación breve, </a:t>
            </a:r>
          </a:p>
          <a:p>
            <a:pPr algn="l">
              <a:lnSpc>
                <a:spcPts val="3779"/>
              </a:lnSpc>
            </a:pPr>
            <a:r>
              <a:rPr lang="en-US" b="true" sz="26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anuncio del tema y contexto.</a:t>
            </a:r>
          </a:p>
          <a:p>
            <a:pPr algn="just">
              <a:lnSpc>
                <a:spcPts val="727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7297505" y="5390920"/>
            <a:ext cx="6453386" cy="2309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Desarrollo: cuerpo del episodio;</a:t>
            </a:r>
          </a:p>
          <a:p>
            <a:pPr algn="just">
              <a:lnSpc>
                <a:spcPts val="3779"/>
              </a:lnSpc>
            </a:pPr>
            <a:r>
              <a:rPr lang="en-US" sz="26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pued</a:t>
            </a:r>
            <a:r>
              <a:rPr lang="en-US" b="true" sz="26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 ser escrito íntegro, con puntos</a:t>
            </a:r>
          </a:p>
          <a:p>
            <a:pPr algn="just">
              <a:lnSpc>
                <a:spcPts val="3779"/>
              </a:lnSpc>
            </a:pPr>
            <a:r>
              <a:rPr lang="en-US" b="true" sz="26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clave o improvisado.</a:t>
            </a:r>
          </a:p>
          <a:p>
            <a:pPr algn="just">
              <a:lnSpc>
                <a:spcPts val="7279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7297505" y="7614690"/>
            <a:ext cx="6334522" cy="2309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Despedida: ag</a:t>
            </a:r>
            <a:r>
              <a:rPr lang="en-US" b="true" sz="26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radecimiento, llamada </a:t>
            </a:r>
          </a:p>
          <a:p>
            <a:pPr algn="l">
              <a:lnSpc>
                <a:spcPts val="3779"/>
              </a:lnSpc>
            </a:pPr>
            <a:r>
              <a:rPr lang="en-US" b="true" sz="26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la acción, adelanto del próximo </a:t>
            </a:r>
          </a:p>
          <a:p>
            <a:pPr algn="l">
              <a:lnSpc>
                <a:spcPts val="3779"/>
              </a:lnSpc>
            </a:pPr>
            <a:r>
              <a:rPr lang="en-US" b="true" sz="26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episodio.</a:t>
            </a:r>
          </a:p>
          <a:p>
            <a:pPr algn="just">
              <a:lnSpc>
                <a:spcPts val="7279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3820965" y="3007625"/>
            <a:ext cx="666948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973365" y="5241060"/>
            <a:ext cx="666948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954315" y="7436395"/>
            <a:ext cx="666948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017976" y="8525737"/>
            <a:ext cx="4482647" cy="925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  <a:r>
              <a:rPr lang="en-US" b="true" sz="18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ñadir una frase final </a:t>
            </a:r>
          </a:p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recurrente como marca</a:t>
            </a:r>
          </a:p>
          <a:p>
            <a:pPr algn="just">
              <a:lnSpc>
                <a:spcPts val="2520"/>
              </a:lnSpc>
              <a:spcBef>
                <a:spcPct val="0"/>
              </a:spcBef>
            </a:pPr>
            <a:r>
              <a:rPr lang="en-US" b="true" sz="18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personal del podcast.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3450589" y="79322"/>
            <a:ext cx="3471178" cy="2225093"/>
          </a:xfrm>
          <a:custGeom>
            <a:avLst/>
            <a:gdLst/>
            <a:ahLst/>
            <a:cxnLst/>
            <a:rect r="r" b="b" t="t" l="l"/>
            <a:pathLst>
              <a:path h="2225093" w="3471178">
                <a:moveTo>
                  <a:pt x="3471178" y="0"/>
                </a:moveTo>
                <a:lnTo>
                  <a:pt x="0" y="0"/>
                </a:lnTo>
                <a:lnTo>
                  <a:pt x="0" y="2225093"/>
                </a:lnTo>
                <a:lnTo>
                  <a:pt x="3471178" y="2225093"/>
                </a:lnTo>
                <a:lnTo>
                  <a:pt x="3471178" y="0"/>
                </a:lnTo>
                <a:close/>
              </a:path>
            </a:pathLst>
          </a:custGeom>
          <a:blipFill>
            <a:blip r:embed="rId2"/>
            <a:stretch>
              <a:fillRect l="0" t="-1623" r="0" b="-162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535787"/>
            <a:ext cx="12570036" cy="7989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8"/>
              </a:lnSpc>
              <a:spcBef>
                <a:spcPts val="4079"/>
              </a:spcBef>
            </a:pPr>
            <a:r>
              <a:rPr lang="en-US" sz="4899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Impactos de su </a:t>
            </a:r>
            <a:r>
              <a:rPr lang="en-US" sz="4899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incorporación en el aula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31197" y="2380615"/>
            <a:ext cx="8432077" cy="2210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</a:t>
            </a: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rtalecimiento de la oralidad: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los estudiantes desarrollan fluidez, entonación, coherencia y capacidad de argumentación al planificar y grabar sus propios podcasts.</a:t>
            </a:r>
          </a:p>
          <a:p>
            <a:pPr algn="ctr">
              <a:lnSpc>
                <a:spcPts val="378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31197" y="5114925"/>
            <a:ext cx="8432077" cy="1772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</a:t>
            </a: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tivación y creatividad: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el formato sonoro despierta interés, permite narrativas personales y fomenta la innovación en la presentación de contenidos.</a:t>
            </a:r>
          </a:p>
          <a:p>
            <a:pPr algn="ctr">
              <a:lnSpc>
                <a:spcPts val="378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31197" y="7582535"/>
            <a:ext cx="8432077" cy="2210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</a:t>
            </a: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clusión y accesibilidad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los podcasts pueden escucharse en cualquier momento y lugar, favoreciendo la participación de estudiantes con distintos ritmos y estilos de aprendizaje.</a:t>
            </a:r>
          </a:p>
          <a:p>
            <a:pPr algn="ctr">
              <a:lnSpc>
                <a:spcPts val="378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9542100" y="2385535"/>
            <a:ext cx="8432077" cy="2210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Pen</a:t>
            </a: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samiento crítico y metacognición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al analizar y producir podcasts, los estudiantes reflexionan sobre sus procesos de comunicación y sobre cómo transmitir ideas de manera efectiva.</a:t>
            </a:r>
          </a:p>
          <a:p>
            <a:pPr algn="ctr">
              <a:lnSpc>
                <a:spcPts val="378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9542100" y="5095875"/>
            <a:ext cx="8432077" cy="2210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Conex</a:t>
            </a: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ión con la cultura digital: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integra prácticas comunicativas actuales, acercando la escuela a lenguajes y formatos que los estudiantes consumen cotidianamente.</a:t>
            </a:r>
          </a:p>
          <a:p>
            <a:pPr algn="ctr">
              <a:lnSpc>
                <a:spcPts val="378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9542100" y="7534910"/>
            <a:ext cx="8432077" cy="2210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Trabajo</a:t>
            </a:r>
            <a:r>
              <a:rPr lang="en-US" b="true" sz="24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colaborativo</a:t>
            </a: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la producción de podcasts suele implicar roles compartidos (guion, locución, edición), lo que fortalece la cooperación y la construcción colectiva del conocimiento.</a:t>
            </a:r>
          </a:p>
          <a:p>
            <a:pPr algn="ctr">
              <a:lnSpc>
                <a:spcPts val="378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3304320"/>
            <a:ext cx="7346538" cy="6621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En la planificación didáctica, el podcast no solo desarrolla competencias comunicativas, sino que también impulsa la autonomía y la creatividad de los estudiantes, convirtiéndose en un puente entre la oralidad y nuevas tecnologías.</a:t>
            </a:r>
          </a:p>
          <a:p>
            <a:pPr algn="just">
              <a:lnSpc>
                <a:spcPts val="5180"/>
              </a:lnSpc>
            </a:pPr>
          </a:p>
          <a:p>
            <a:pPr algn="just">
              <a:lnSpc>
                <a:spcPts val="5180"/>
              </a:lnSpc>
            </a:pPr>
          </a:p>
          <a:p>
            <a:pPr algn="just">
              <a:lnSpc>
                <a:spcPts val="5180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176784">
            <a:off x="715172" y="931054"/>
            <a:ext cx="6536679" cy="2349695"/>
          </a:xfrm>
          <a:custGeom>
            <a:avLst/>
            <a:gdLst/>
            <a:ahLst/>
            <a:cxnLst/>
            <a:rect r="r" b="b" t="t" l="l"/>
            <a:pathLst>
              <a:path h="2349695" w="6536679">
                <a:moveTo>
                  <a:pt x="0" y="0"/>
                </a:moveTo>
                <a:lnTo>
                  <a:pt x="6536678" y="0"/>
                </a:lnTo>
                <a:lnTo>
                  <a:pt x="6536678" y="2349695"/>
                </a:lnTo>
                <a:lnTo>
                  <a:pt x="0" y="2349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27187" b="-1644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876326" y="7901927"/>
            <a:ext cx="15811273" cy="8764288"/>
          </a:xfrm>
          <a:custGeom>
            <a:avLst/>
            <a:gdLst/>
            <a:ahLst/>
            <a:cxnLst/>
            <a:rect r="r" b="b" t="t" l="l"/>
            <a:pathLst>
              <a:path h="8764288" w="15811273">
                <a:moveTo>
                  <a:pt x="0" y="0"/>
                </a:moveTo>
                <a:lnTo>
                  <a:pt x="15811274" y="0"/>
                </a:lnTo>
                <a:lnTo>
                  <a:pt x="15811274" y="8764288"/>
                </a:lnTo>
                <a:lnTo>
                  <a:pt x="0" y="87642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0202" r="0" b="-40202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9548861">
            <a:off x="13315002" y="-6439989"/>
            <a:ext cx="15811273" cy="8764288"/>
          </a:xfrm>
          <a:custGeom>
            <a:avLst/>
            <a:gdLst/>
            <a:ahLst/>
            <a:cxnLst/>
            <a:rect r="r" b="b" t="t" l="l"/>
            <a:pathLst>
              <a:path h="8764288" w="15811273">
                <a:moveTo>
                  <a:pt x="0" y="0"/>
                </a:moveTo>
                <a:lnTo>
                  <a:pt x="15811274" y="0"/>
                </a:lnTo>
                <a:lnTo>
                  <a:pt x="15811274" y="8764288"/>
                </a:lnTo>
                <a:lnTo>
                  <a:pt x="0" y="87642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40202" r="0" b="-40202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26205">
            <a:off x="252008" y="3803848"/>
            <a:ext cx="8591252" cy="5727501"/>
          </a:xfrm>
          <a:custGeom>
            <a:avLst/>
            <a:gdLst/>
            <a:ahLst/>
            <a:cxnLst/>
            <a:rect r="r" b="b" t="t" l="l"/>
            <a:pathLst>
              <a:path h="5727501" w="8591252">
                <a:moveTo>
                  <a:pt x="0" y="0"/>
                </a:moveTo>
                <a:lnTo>
                  <a:pt x="8591252" y="0"/>
                </a:lnTo>
                <a:lnTo>
                  <a:pt x="8591252" y="5727501"/>
                </a:lnTo>
                <a:lnTo>
                  <a:pt x="0" y="57275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-1414936" y="1219824"/>
            <a:ext cx="9968360" cy="1539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ts val="8400"/>
              </a:spcBef>
            </a:pPr>
            <a:r>
              <a:rPr lang="en-US" sz="8000">
                <a:solidFill>
                  <a:srgbClr val="000000"/>
                </a:solidFill>
                <a:latin typeface="Handyman"/>
                <a:ea typeface="Handyman"/>
                <a:cs typeface="Handyman"/>
                <a:sym typeface="Handyman"/>
              </a:rPr>
              <a:t>Conclusión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DAG4UMLRCJc</dc:identifier>
  <dcterms:modified xsi:type="dcterms:W3CDTF">2011-08-01T06:04:30Z</dcterms:modified>
  <cp:revision>1</cp:revision>
  <dc:title>PODCAST</dc:title>
</cp:coreProperties>
</file>