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Fredericka the Great" panose="020B0604020202020204" charset="0"/>
      <p:regular r:id="rId14"/>
    </p:embeddedFont>
    <p:embeddedFont>
      <p:font typeface="Source Sans Pro" panose="020B0503030403020204" pitchFamily="34" charset="0"/>
      <p:regular r:id="rId15"/>
    </p:embeddedFont>
    <p:embeddedFont>
      <p:font typeface="Source Sans Pro Bold" panose="020B0604020202020204" charset="0"/>
      <p:regular r:id="rId16"/>
    </p:embeddedFont>
    <p:embeddedFont>
      <p:font typeface="Vivacious" panose="020B7200000000000000"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6" d="100"/>
          <a:sy n="56" d="100"/>
        </p:scale>
        <p:origin x="3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14700" y="8503065"/>
            <a:ext cx="4375051" cy="1510469"/>
          </a:xfrm>
          <a:custGeom>
            <a:avLst/>
            <a:gdLst/>
            <a:ahLst/>
            <a:cxnLst/>
            <a:rect l="l" t="t" r="r" b="b"/>
            <a:pathLst>
              <a:path w="4375051" h="1510469">
                <a:moveTo>
                  <a:pt x="0" y="0"/>
                </a:moveTo>
                <a:lnTo>
                  <a:pt x="4375051" y="0"/>
                </a:lnTo>
                <a:lnTo>
                  <a:pt x="4375051" y="1510470"/>
                </a:lnTo>
                <a:lnTo>
                  <a:pt x="0" y="151047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44000" y="828675"/>
            <a:ext cx="7714723" cy="7327264"/>
          </a:xfrm>
          <a:prstGeom prst="rect">
            <a:avLst/>
          </a:prstGeom>
        </p:spPr>
        <p:txBody>
          <a:bodyPr lIns="0" tIns="0" rIns="0" bIns="0" rtlCol="0" anchor="t">
            <a:spAutoFit/>
          </a:bodyPr>
          <a:lstStyle/>
          <a:p>
            <a:pPr algn="ctr">
              <a:lnSpc>
                <a:spcPts val="14560"/>
              </a:lnSpc>
            </a:pPr>
            <a:r>
              <a:rPr lang="en-US" sz="10400">
                <a:solidFill>
                  <a:srgbClr val="4285DA"/>
                </a:solidFill>
                <a:latin typeface="Fredericka the Great"/>
                <a:ea typeface="Fredericka the Great"/>
                <a:cs typeface="Fredericka the Great"/>
                <a:sym typeface="Fredericka the Great"/>
              </a:rPr>
              <a:t>Assessment: </a:t>
            </a:r>
          </a:p>
          <a:p>
            <a:pPr algn="ctr">
              <a:lnSpc>
                <a:spcPts val="14560"/>
              </a:lnSpc>
            </a:pPr>
            <a:r>
              <a:rPr lang="en-US" sz="10400">
                <a:solidFill>
                  <a:srgbClr val="4285DA"/>
                </a:solidFill>
                <a:latin typeface="Fredericka the Great"/>
                <a:ea typeface="Fredericka the Great"/>
                <a:cs typeface="Fredericka the Great"/>
                <a:sym typeface="Fredericka the Great"/>
              </a:rPr>
              <a:t>evidence gathering tools </a:t>
            </a:r>
          </a:p>
        </p:txBody>
      </p:sp>
      <p:sp>
        <p:nvSpPr>
          <p:cNvPr id="4" name="Freeform 4"/>
          <p:cNvSpPr/>
          <p:nvPr/>
        </p:nvSpPr>
        <p:spPr>
          <a:xfrm>
            <a:off x="-334127" y="-125458"/>
            <a:ext cx="8351299" cy="10537916"/>
          </a:xfrm>
          <a:custGeom>
            <a:avLst/>
            <a:gdLst/>
            <a:ahLst/>
            <a:cxnLst/>
            <a:rect l="l" t="t" r="r" b="b"/>
            <a:pathLst>
              <a:path w="8351299" h="10537916">
                <a:moveTo>
                  <a:pt x="0" y="0"/>
                </a:moveTo>
                <a:lnTo>
                  <a:pt x="8351299" y="0"/>
                </a:lnTo>
                <a:lnTo>
                  <a:pt x="8351299" y="10537916"/>
                </a:lnTo>
                <a:lnTo>
                  <a:pt x="0" y="1053791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3516034" y="9007029"/>
            <a:ext cx="4086542" cy="573404"/>
          </a:xfrm>
          <a:prstGeom prst="rect">
            <a:avLst/>
          </a:prstGeom>
        </p:spPr>
        <p:txBody>
          <a:bodyPr lIns="0" tIns="0" rIns="0" bIns="0" rtlCol="0" anchor="t">
            <a:spAutoFit/>
          </a:bodyPr>
          <a:lstStyle/>
          <a:p>
            <a:pPr algn="ctr">
              <a:lnSpc>
                <a:spcPts val="4620"/>
              </a:lnSpc>
              <a:spcBef>
                <a:spcPct val="0"/>
              </a:spcBef>
            </a:pPr>
            <a:r>
              <a:rPr lang="en-US" sz="3300" spc="141">
                <a:solidFill>
                  <a:srgbClr val="4285DA"/>
                </a:solidFill>
                <a:latin typeface="Vivacious"/>
                <a:ea typeface="Vivacious"/>
                <a:cs typeface="Vivacious"/>
                <a:sym typeface="Vivacious"/>
              </a:rPr>
              <a:t>Fabiana Farias, 2025</a:t>
            </a:r>
          </a:p>
        </p:txBody>
      </p:sp>
      <p:sp>
        <p:nvSpPr>
          <p:cNvPr id="6" name="TextBox 6"/>
          <p:cNvSpPr txBox="1"/>
          <p:nvPr/>
        </p:nvSpPr>
        <p:spPr>
          <a:xfrm>
            <a:off x="12268201" y="9607771"/>
            <a:ext cx="5334376" cy="407227"/>
          </a:xfrm>
          <a:prstGeom prst="rect">
            <a:avLst/>
          </a:prstGeom>
        </p:spPr>
        <p:txBody>
          <a:bodyPr wrap="square" lIns="0" tIns="0" rIns="0" bIns="0" rtlCol="0" anchor="t">
            <a:spAutoFit/>
          </a:bodyPr>
          <a:lstStyle/>
          <a:p>
            <a:pPr algn="ctr">
              <a:lnSpc>
                <a:spcPts val="3359"/>
              </a:lnSpc>
              <a:spcBef>
                <a:spcPct val="0"/>
              </a:spcBef>
            </a:pPr>
            <a:r>
              <a:rPr lang="en-US" sz="2400" b="1" spc="103" dirty="0">
                <a:solidFill>
                  <a:srgbClr val="4285DA"/>
                </a:solidFill>
                <a:latin typeface="Source Sans Pro Bold"/>
                <a:ea typeface="Source Sans Pro Bold"/>
                <a:cs typeface="Source Sans Pro Bold"/>
                <a:sym typeface="Source Sans Pro Bold"/>
              </a:rPr>
              <a:t>ffarias@uruguayeduca.edu.uy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704450"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Arts &amp; Creative-Based Evidence</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2704450" y="2121219"/>
            <a:ext cx="14206002"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Creative tasks allow students to show learning through art, music, or performance. They are great for engaging students who may struggle with tests. </a:t>
            </a:r>
          </a:p>
        </p:txBody>
      </p:sp>
      <p:sp>
        <p:nvSpPr>
          <p:cNvPr id="7" name="TextBox 7"/>
          <p:cNvSpPr txBox="1"/>
          <p:nvPr/>
        </p:nvSpPr>
        <p:spPr>
          <a:xfrm>
            <a:off x="2939432" y="3781075"/>
            <a:ext cx="13245624" cy="3364992"/>
          </a:xfrm>
          <a:prstGeom prst="rect">
            <a:avLst/>
          </a:prstGeom>
        </p:spPr>
        <p:txBody>
          <a:bodyPr lIns="0" tIns="0" rIns="0" bIns="0" rtlCol="0" anchor="t">
            <a:spAutoFit/>
          </a:bodyPr>
          <a:lstStyle/>
          <a:p>
            <a:pPr algn="l">
              <a:lnSpc>
                <a:spcPts val="3864"/>
              </a:lnSpc>
            </a:pPr>
            <a:r>
              <a:rPr lang="en-US" sz="2300" b="1" spc="98">
                <a:solidFill>
                  <a:srgbClr val="000000"/>
                </a:solidFill>
                <a:latin typeface="Source Sans Pro Bold"/>
                <a:ea typeface="Source Sans Pro Bold"/>
                <a:cs typeface="Source Sans Pro Bold"/>
                <a:sym typeface="Source Sans Pro Bold"/>
              </a:rPr>
              <a:t>Dramatizations:</a:t>
            </a:r>
            <a:r>
              <a:rPr lang="en-US" sz="2300" spc="98">
                <a:solidFill>
                  <a:srgbClr val="000000"/>
                </a:solidFill>
                <a:latin typeface="Source Sans Pro"/>
                <a:ea typeface="Source Sans Pro"/>
                <a:cs typeface="Source Sans Pro"/>
                <a:sym typeface="Source Sans Pro"/>
              </a:rPr>
              <a:t> Plays or role-plays. They show pronunciation, expression, and creativity.</a:t>
            </a:r>
          </a:p>
          <a:p>
            <a:pPr algn="l">
              <a:lnSpc>
                <a:spcPts val="3864"/>
              </a:lnSpc>
            </a:pPr>
            <a:r>
              <a:rPr lang="en-US" sz="2300" b="1" spc="98">
                <a:solidFill>
                  <a:srgbClr val="000000"/>
                </a:solidFill>
                <a:latin typeface="Source Sans Pro Bold"/>
                <a:ea typeface="Source Sans Pro Bold"/>
                <a:cs typeface="Source Sans Pro Bold"/>
                <a:sym typeface="Source Sans Pro Bold"/>
              </a:rPr>
              <a:t>Song/Poetry Performances: </a:t>
            </a:r>
            <a:r>
              <a:rPr lang="en-US" sz="2300" spc="98">
                <a:solidFill>
                  <a:srgbClr val="000000"/>
                </a:solidFill>
                <a:latin typeface="Source Sans Pro"/>
                <a:ea typeface="Source Sans Pro"/>
                <a:cs typeface="Source Sans Pro"/>
                <a:sym typeface="Source Sans Pro"/>
              </a:rPr>
              <a:t>Live or recorded. They highlight rhythm and memory.</a:t>
            </a:r>
          </a:p>
          <a:p>
            <a:pPr algn="l">
              <a:lnSpc>
                <a:spcPts val="3864"/>
              </a:lnSpc>
            </a:pPr>
            <a:r>
              <a:rPr lang="en-US" sz="2300" b="1" spc="98">
                <a:solidFill>
                  <a:srgbClr val="000000"/>
                </a:solidFill>
                <a:latin typeface="Source Sans Pro Bold"/>
                <a:ea typeface="Source Sans Pro Bold"/>
                <a:cs typeface="Source Sans Pro Bold"/>
                <a:sym typeface="Source Sans Pro Bold"/>
              </a:rPr>
              <a:t>Visual Storyboards:</a:t>
            </a:r>
            <a:r>
              <a:rPr lang="en-US" sz="2300" spc="98">
                <a:solidFill>
                  <a:srgbClr val="000000"/>
                </a:solidFill>
                <a:latin typeface="Source Sans Pro"/>
                <a:ea typeface="Source Sans Pro"/>
                <a:cs typeface="Source Sans Pro"/>
                <a:sym typeface="Source Sans Pro"/>
              </a:rPr>
              <a:t> Sequences of images. They show comprehension and narrative skills.</a:t>
            </a:r>
          </a:p>
          <a:p>
            <a:pPr algn="l">
              <a:lnSpc>
                <a:spcPts val="3864"/>
              </a:lnSpc>
            </a:pPr>
            <a:r>
              <a:rPr lang="en-US" sz="2300" b="1" spc="98">
                <a:solidFill>
                  <a:srgbClr val="000000"/>
                </a:solidFill>
                <a:latin typeface="Source Sans Pro Bold"/>
                <a:ea typeface="Source Sans Pro Bold"/>
                <a:cs typeface="Source Sans Pro Bold"/>
                <a:sym typeface="Source Sans Pro Bold"/>
              </a:rPr>
              <a:t>Infographics/Posters: </a:t>
            </a:r>
            <a:r>
              <a:rPr lang="en-US" sz="2300" spc="98">
                <a:solidFill>
                  <a:srgbClr val="000000"/>
                </a:solidFill>
                <a:latin typeface="Source Sans Pro"/>
                <a:ea typeface="Source Sans Pro"/>
                <a:cs typeface="Source Sans Pro"/>
                <a:sym typeface="Source Sans Pro"/>
              </a:rPr>
              <a:t>Visuals with text. They synthesize ideas clearly.</a:t>
            </a:r>
          </a:p>
          <a:p>
            <a:pPr algn="l">
              <a:lnSpc>
                <a:spcPts val="3864"/>
              </a:lnSpc>
            </a:pPr>
            <a:r>
              <a:rPr lang="en-US" sz="2300" b="1" spc="98">
                <a:solidFill>
                  <a:srgbClr val="000000"/>
                </a:solidFill>
                <a:latin typeface="Source Sans Pro Bold"/>
                <a:ea typeface="Source Sans Pro Bold"/>
                <a:cs typeface="Source Sans Pro Bold"/>
                <a:sym typeface="Source Sans Pro Bold"/>
              </a:rPr>
              <a:t>Digital Storytelling: </a:t>
            </a:r>
            <a:r>
              <a:rPr lang="en-US" sz="2300" spc="98">
                <a:solidFill>
                  <a:srgbClr val="000000"/>
                </a:solidFill>
                <a:latin typeface="Source Sans Pro"/>
                <a:ea typeface="Source Sans Pro"/>
                <a:cs typeface="Source Sans Pro"/>
                <a:sym typeface="Source Sans Pro"/>
              </a:rPr>
              <a:t>Using Canva, Animaker or Powtoon. They combine writing, images, and audio.</a:t>
            </a:r>
          </a:p>
          <a:p>
            <a:pPr algn="l">
              <a:lnSpc>
                <a:spcPts val="3864"/>
              </a:lnSpc>
            </a:pPr>
            <a:r>
              <a:rPr lang="en-US" sz="2300" b="1" spc="98">
                <a:solidFill>
                  <a:srgbClr val="000000"/>
                </a:solidFill>
                <a:latin typeface="Source Sans Pro Bold"/>
                <a:ea typeface="Source Sans Pro Bold"/>
                <a:cs typeface="Source Sans Pro Bold"/>
                <a:sym typeface="Source Sans Pro Bold"/>
              </a:rPr>
              <a:t>Photo Journals: </a:t>
            </a:r>
            <a:r>
              <a:rPr lang="en-US" sz="2300" spc="98">
                <a:solidFill>
                  <a:srgbClr val="000000"/>
                </a:solidFill>
                <a:latin typeface="Source Sans Pro"/>
                <a:ea typeface="Source Sans Pro"/>
                <a:cs typeface="Source Sans Pro"/>
                <a:sym typeface="Source Sans Pro"/>
              </a:rPr>
              <a:t>Captioned photos. They link daily life with English practice.</a:t>
            </a:r>
          </a:p>
          <a:p>
            <a:pPr algn="l">
              <a:lnSpc>
                <a:spcPts val="3864"/>
              </a:lnSpc>
            </a:pPr>
            <a:endParaRPr lang="en-US" sz="2300" spc="98">
              <a:solidFill>
                <a:srgbClr val="000000"/>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Cross-Disciplinary Evidence</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3552657" y="2085877"/>
            <a:ext cx="13552175"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tasks integrate English with other areas. Teachers can start small by coordinating with one colleague. </a:t>
            </a:r>
          </a:p>
        </p:txBody>
      </p:sp>
      <p:sp>
        <p:nvSpPr>
          <p:cNvPr id="7" name="TextBox 7"/>
          <p:cNvSpPr txBox="1"/>
          <p:nvPr/>
        </p:nvSpPr>
        <p:spPr>
          <a:xfrm>
            <a:off x="1985199" y="3763404"/>
            <a:ext cx="13882664" cy="3364992"/>
          </a:xfrm>
          <a:prstGeom prst="rect">
            <a:avLst/>
          </a:prstGeom>
        </p:spPr>
        <p:txBody>
          <a:bodyPr lIns="0" tIns="0" rIns="0" bIns="0" rtlCol="0" anchor="t">
            <a:spAutoFit/>
          </a:bodyPr>
          <a:lstStyle/>
          <a:p>
            <a:pPr algn="l">
              <a:lnSpc>
                <a:spcPts val="3864"/>
              </a:lnSpc>
            </a:pPr>
            <a:r>
              <a:rPr lang="en-US" sz="2300" b="1" spc="98">
                <a:solidFill>
                  <a:srgbClr val="000000"/>
                </a:solidFill>
                <a:latin typeface="Source Sans Pro Bold"/>
                <a:ea typeface="Source Sans Pro Bold"/>
                <a:cs typeface="Source Sans Pro Bold"/>
                <a:sym typeface="Source Sans Pro Bold"/>
              </a:rPr>
              <a:t>Project based learning and Problem-Based learning: </a:t>
            </a:r>
            <a:r>
              <a:rPr lang="en-US" sz="2300" spc="98">
                <a:solidFill>
                  <a:srgbClr val="000000"/>
                </a:solidFill>
                <a:latin typeface="Source Sans Pro"/>
                <a:ea typeface="Source Sans Pro"/>
                <a:cs typeface="Source Sans Pro"/>
                <a:sym typeface="Source Sans Pro"/>
              </a:rPr>
              <a:t>Solving real issues in English using knowledge from many areas. They test creativity and language together.</a:t>
            </a:r>
          </a:p>
          <a:p>
            <a:pPr algn="l">
              <a:lnSpc>
                <a:spcPts val="3864"/>
              </a:lnSpc>
            </a:pPr>
            <a:r>
              <a:rPr lang="en-US" sz="2300" b="1" spc="98">
                <a:solidFill>
                  <a:srgbClr val="000000"/>
                </a:solidFill>
                <a:latin typeface="Source Sans Pro Bold"/>
                <a:ea typeface="Source Sans Pro Bold"/>
                <a:cs typeface="Source Sans Pro Bold"/>
                <a:sym typeface="Source Sans Pro Bold"/>
              </a:rPr>
              <a:t>Interdisciplinary Projects: </a:t>
            </a:r>
            <a:r>
              <a:rPr lang="en-US" sz="2300" spc="98">
                <a:solidFill>
                  <a:srgbClr val="000000"/>
                </a:solidFill>
                <a:latin typeface="Source Sans Pro"/>
                <a:ea typeface="Source Sans Pro"/>
                <a:cs typeface="Source Sans Pro"/>
                <a:sym typeface="Source Sans Pro"/>
              </a:rPr>
              <a:t>English with science, history, or art,for example. They create richer outcomes and challenge students’ skills. </a:t>
            </a:r>
          </a:p>
          <a:p>
            <a:pPr algn="l">
              <a:lnSpc>
                <a:spcPts val="3864"/>
              </a:lnSpc>
            </a:pPr>
            <a:r>
              <a:rPr lang="en-US" sz="2300" b="1" spc="98">
                <a:solidFill>
                  <a:srgbClr val="000000"/>
                </a:solidFill>
                <a:latin typeface="Source Sans Pro Bold"/>
                <a:ea typeface="Source Sans Pro Bold"/>
                <a:cs typeface="Source Sans Pro Bold"/>
                <a:sym typeface="Source Sans Pro Bold"/>
              </a:rPr>
              <a:t>Pecha Kucha: </a:t>
            </a:r>
            <a:r>
              <a:rPr lang="en-US" sz="2300" spc="98">
                <a:solidFill>
                  <a:srgbClr val="000000"/>
                </a:solidFill>
                <a:latin typeface="Source Sans Pro"/>
                <a:ea typeface="Source Sans Pro"/>
                <a:cs typeface="Source Sans Pro"/>
                <a:sym typeface="Source Sans Pro"/>
              </a:rPr>
              <a:t>Fast, timed presentations. They build conciseness and clarity.</a:t>
            </a:r>
          </a:p>
          <a:p>
            <a:pPr algn="l">
              <a:lnSpc>
                <a:spcPts val="3864"/>
              </a:lnSpc>
            </a:pPr>
            <a:r>
              <a:rPr lang="en-US" sz="2300" b="1" spc="98">
                <a:solidFill>
                  <a:srgbClr val="000000"/>
                </a:solidFill>
                <a:latin typeface="Source Sans Pro Bold"/>
                <a:ea typeface="Source Sans Pro Bold"/>
                <a:cs typeface="Source Sans Pro Bold"/>
                <a:sym typeface="Source Sans Pro Bold"/>
              </a:rPr>
              <a:t>Debates and discussions: </a:t>
            </a:r>
            <a:r>
              <a:rPr lang="en-US" sz="2300" spc="98">
                <a:solidFill>
                  <a:srgbClr val="000000"/>
                </a:solidFill>
                <a:latin typeface="Source Sans Pro"/>
                <a:ea typeface="Source Sans Pro"/>
                <a:cs typeface="Source Sans Pro"/>
                <a:sym typeface="Source Sans Pro"/>
              </a:rPr>
              <a:t>speaking enhancers. They  encourage learners to think critically and listen carefully to others.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704450"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Feedback and Dialogic Evidence</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3181566" y="2121274"/>
            <a:ext cx="14206002" cy="17367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Evidence can also come from conversations. Feedback is more powerful when it is specific, kind, and actionable. Teachers should encourage students to also give feedback to each other. The value lies not only in what students say, but also in how they justify, question, and respond to others.</a:t>
            </a:r>
          </a:p>
        </p:txBody>
      </p:sp>
      <p:sp>
        <p:nvSpPr>
          <p:cNvPr id="7" name="TextBox 7"/>
          <p:cNvSpPr txBox="1"/>
          <p:nvPr/>
        </p:nvSpPr>
        <p:spPr>
          <a:xfrm>
            <a:off x="2426973" y="4584813"/>
            <a:ext cx="12510453" cy="2317940"/>
          </a:xfrm>
          <a:prstGeom prst="rect">
            <a:avLst/>
          </a:prstGeom>
        </p:spPr>
        <p:txBody>
          <a:bodyPr lIns="0" tIns="0" rIns="0" bIns="0" rtlCol="0" anchor="t">
            <a:spAutoFit/>
          </a:bodyPr>
          <a:lstStyle/>
          <a:p>
            <a:pPr algn="l">
              <a:lnSpc>
                <a:spcPts val="3703"/>
              </a:lnSpc>
            </a:pPr>
            <a:r>
              <a:rPr lang="en-US" sz="2300" b="1" spc="98">
                <a:solidFill>
                  <a:srgbClr val="000000"/>
                </a:solidFill>
                <a:latin typeface="Source Sans Pro Bold"/>
                <a:ea typeface="Source Sans Pro Bold"/>
                <a:cs typeface="Source Sans Pro Bold"/>
                <a:sym typeface="Source Sans Pro Bold"/>
              </a:rPr>
              <a:t>Teacher-Student Conferences: </a:t>
            </a:r>
            <a:r>
              <a:rPr lang="en-US" sz="2300" spc="98">
                <a:solidFill>
                  <a:srgbClr val="000000"/>
                </a:solidFill>
                <a:latin typeface="Source Sans Pro"/>
                <a:ea typeface="Source Sans Pro"/>
                <a:cs typeface="Source Sans Pro"/>
                <a:sym typeface="Source Sans Pro"/>
              </a:rPr>
              <a:t>Short interviews. They reveal progress and needs directly.</a:t>
            </a:r>
          </a:p>
          <a:p>
            <a:pPr algn="l">
              <a:lnSpc>
                <a:spcPts val="3703"/>
              </a:lnSpc>
            </a:pPr>
            <a:r>
              <a:rPr lang="en-US" sz="2300" b="1" spc="98">
                <a:solidFill>
                  <a:srgbClr val="000000"/>
                </a:solidFill>
                <a:latin typeface="Source Sans Pro Bold"/>
                <a:ea typeface="Source Sans Pro Bold"/>
                <a:cs typeface="Source Sans Pro Bold"/>
                <a:sym typeface="Source Sans Pro Bold"/>
              </a:rPr>
              <a:t>Peer Feedback Circles: </a:t>
            </a:r>
            <a:r>
              <a:rPr lang="en-US" sz="2300" spc="98">
                <a:solidFill>
                  <a:srgbClr val="000000"/>
                </a:solidFill>
                <a:latin typeface="Source Sans Pro"/>
                <a:ea typeface="Source Sans Pro"/>
                <a:cs typeface="Source Sans Pro"/>
                <a:sym typeface="Source Sans Pro"/>
              </a:rPr>
              <a:t>Group feedback sessions. They develop critical listening and revision.</a:t>
            </a:r>
          </a:p>
          <a:p>
            <a:pPr algn="l">
              <a:lnSpc>
                <a:spcPts val="3703"/>
              </a:lnSpc>
            </a:pPr>
            <a:r>
              <a:rPr lang="en-US" sz="2300" b="1" spc="98">
                <a:solidFill>
                  <a:srgbClr val="000000"/>
                </a:solidFill>
                <a:latin typeface="Source Sans Pro Bold"/>
                <a:ea typeface="Source Sans Pro Bold"/>
                <a:cs typeface="Source Sans Pro Bold"/>
                <a:sym typeface="Source Sans Pro Bold"/>
              </a:rPr>
              <a:t>Whole-Class Reflections: </a:t>
            </a:r>
            <a:r>
              <a:rPr lang="en-US" sz="2300" spc="98">
                <a:solidFill>
                  <a:srgbClr val="000000"/>
                </a:solidFill>
                <a:latin typeface="Source Sans Pro"/>
                <a:ea typeface="Source Sans Pro"/>
                <a:cs typeface="Source Sans Pro"/>
                <a:sym typeface="Source Sans Pro"/>
              </a:rPr>
              <a:t>Group discussions. They build collective awareness of learning.</a:t>
            </a:r>
          </a:p>
          <a:p>
            <a:pPr algn="l">
              <a:lnSpc>
                <a:spcPts val="3703"/>
              </a:lnSpc>
            </a:pPr>
            <a:r>
              <a:rPr lang="en-US" sz="2300" b="1" spc="98">
                <a:solidFill>
                  <a:srgbClr val="000000"/>
                </a:solidFill>
                <a:latin typeface="Source Sans Pro Bold"/>
                <a:ea typeface="Source Sans Pro Bold"/>
                <a:cs typeface="Source Sans Pro Bold"/>
                <a:sym typeface="Source Sans Pro Bold"/>
              </a:rPr>
              <a:t>Learning Contracts: </a:t>
            </a:r>
            <a:r>
              <a:rPr lang="en-US" sz="2300" spc="98">
                <a:solidFill>
                  <a:srgbClr val="000000"/>
                </a:solidFill>
                <a:latin typeface="Source Sans Pro"/>
                <a:ea typeface="Source Sans Pro"/>
                <a:cs typeface="Source Sans Pro"/>
                <a:sym typeface="Source Sans Pro"/>
              </a:rPr>
              <a:t>Agreements on goals. They give students ownership and responsibility.</a:t>
            </a:r>
          </a:p>
          <a:p>
            <a:pPr algn="l">
              <a:lnSpc>
                <a:spcPts val="3864"/>
              </a:lnSpc>
            </a:pPr>
            <a:endParaRPr lang="en-US" sz="2300" spc="98">
              <a:solidFill>
                <a:srgbClr val="00000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69" y="823975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Freeform 3"/>
          <p:cNvSpPr/>
          <p:nvPr/>
        </p:nvSpPr>
        <p:spPr>
          <a:xfrm>
            <a:off x="428569" y="1259333"/>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5941235" y="839444"/>
            <a:ext cx="11639926" cy="6776847"/>
          </a:xfrm>
          <a:prstGeom prst="rect">
            <a:avLst/>
          </a:prstGeom>
        </p:spPr>
        <p:txBody>
          <a:bodyPr lIns="0" tIns="0" rIns="0" bIns="0" rtlCol="0" anchor="t">
            <a:spAutoFit/>
          </a:bodyPr>
          <a:lstStyle/>
          <a:p>
            <a:pPr algn="l">
              <a:lnSpc>
                <a:spcPts val="4133"/>
              </a:lnSpc>
            </a:pPr>
            <a:r>
              <a:rPr lang="en-US" sz="2599" spc="111">
                <a:solidFill>
                  <a:srgbClr val="000000"/>
                </a:solidFill>
                <a:latin typeface="Source Sans Pro"/>
                <a:ea typeface="Source Sans Pro"/>
                <a:cs typeface="Source Sans Pro"/>
                <a:sym typeface="Source Sans Pro"/>
              </a:rPr>
              <a:t>Dear all,</a:t>
            </a:r>
          </a:p>
          <a:p>
            <a:pPr algn="l">
              <a:lnSpc>
                <a:spcPts val="4133"/>
              </a:lnSpc>
            </a:pPr>
            <a:r>
              <a:rPr lang="en-US" sz="2599" spc="111">
                <a:solidFill>
                  <a:srgbClr val="000000"/>
                </a:solidFill>
                <a:latin typeface="Source Sans Pro"/>
                <a:ea typeface="Source Sans Pro"/>
                <a:cs typeface="Source Sans Pro"/>
                <a:sym typeface="Source Sans Pro"/>
              </a:rPr>
              <a:t>Here you will find a practical list of tools that will help you broaden your assessment toolkit. They come from various theoretical sources, but mainly from classroom observations. Every tool and technique has been implemented in Uruguay at one place or another, always with both great benefits and significant challenges.</a:t>
            </a:r>
          </a:p>
          <a:p>
            <a:pPr algn="l">
              <a:lnSpc>
                <a:spcPts val="4133"/>
              </a:lnSpc>
            </a:pPr>
            <a:r>
              <a:rPr lang="en-US" sz="2599" spc="111">
                <a:solidFill>
                  <a:srgbClr val="000000"/>
                </a:solidFill>
                <a:latin typeface="Source Sans Pro"/>
                <a:ea typeface="Source Sans Pro"/>
                <a:cs typeface="Source Sans Pro"/>
                <a:sym typeface="Source Sans Pro"/>
              </a:rPr>
              <a:t>I hope this document helps you support your students. I suggest using as many tools as possible, as long as students do not feel overwhelmed. The classification is only for clarity. It is somewhat artificial, but it intends to guide your decisions. As you will see, many tools could be placed in different groups, but a choice had to be made.</a:t>
            </a:r>
          </a:p>
          <a:p>
            <a:pPr algn="l">
              <a:lnSpc>
                <a:spcPts val="4133"/>
              </a:lnSpc>
            </a:pPr>
            <a:r>
              <a:rPr lang="en-US" sz="2599" spc="111">
                <a:solidFill>
                  <a:srgbClr val="000000"/>
                </a:solidFill>
                <a:latin typeface="Source Sans Pro"/>
                <a:ea typeface="Source Sans Pro"/>
                <a:cs typeface="Source Sans Pro"/>
                <a:sym typeface="Source Sans Pro"/>
              </a:rPr>
              <a:t>Please let me know if you find this useful, and do not hesitate to write to me if you have suggestions or questions.</a:t>
            </a:r>
          </a:p>
        </p:txBody>
      </p:sp>
      <p:sp>
        <p:nvSpPr>
          <p:cNvPr id="5" name="TextBox 5"/>
          <p:cNvSpPr txBox="1"/>
          <p:nvPr/>
        </p:nvSpPr>
        <p:spPr>
          <a:xfrm>
            <a:off x="12719262" y="8272994"/>
            <a:ext cx="3983673" cy="721995"/>
          </a:xfrm>
          <a:prstGeom prst="rect">
            <a:avLst/>
          </a:prstGeom>
        </p:spPr>
        <p:txBody>
          <a:bodyPr lIns="0" tIns="0" rIns="0" bIns="0" rtlCol="0" anchor="t">
            <a:spAutoFit/>
          </a:bodyPr>
          <a:lstStyle/>
          <a:p>
            <a:pPr algn="ctr">
              <a:lnSpc>
                <a:spcPts val="5880"/>
              </a:lnSpc>
              <a:spcBef>
                <a:spcPct val="0"/>
              </a:spcBef>
            </a:pPr>
            <a:r>
              <a:rPr lang="en-US" sz="4200" spc="180">
                <a:solidFill>
                  <a:srgbClr val="4285DA"/>
                </a:solidFill>
                <a:latin typeface="Vivacious"/>
                <a:ea typeface="Vivacious"/>
                <a:cs typeface="Vivacious"/>
                <a:sym typeface="Vivacious"/>
              </a:rPr>
              <a:t>Fabiana Farias</a:t>
            </a:r>
          </a:p>
        </p:txBody>
      </p:sp>
      <p:sp>
        <p:nvSpPr>
          <p:cNvPr id="6" name="TextBox 6"/>
          <p:cNvSpPr txBox="1"/>
          <p:nvPr/>
        </p:nvSpPr>
        <p:spPr>
          <a:xfrm>
            <a:off x="11582400" y="8947364"/>
            <a:ext cx="5347943" cy="407227"/>
          </a:xfrm>
          <a:prstGeom prst="rect">
            <a:avLst/>
          </a:prstGeom>
        </p:spPr>
        <p:txBody>
          <a:bodyPr wrap="square" lIns="0" tIns="0" rIns="0" bIns="0" rtlCol="0" anchor="t">
            <a:spAutoFit/>
          </a:bodyPr>
          <a:lstStyle/>
          <a:p>
            <a:pPr algn="ctr">
              <a:lnSpc>
                <a:spcPts val="3359"/>
              </a:lnSpc>
              <a:spcBef>
                <a:spcPct val="0"/>
              </a:spcBef>
            </a:pPr>
            <a:r>
              <a:rPr lang="en-US" sz="2400" b="1" spc="103" dirty="0">
                <a:solidFill>
                  <a:srgbClr val="4285DA"/>
                </a:solidFill>
                <a:latin typeface="Source Sans Pro Bold"/>
                <a:ea typeface="Source Sans Pro Bold"/>
                <a:cs typeface="Source Sans Pro Bold"/>
                <a:sym typeface="Source Sans Pro Bold"/>
              </a:rPr>
              <a:t>ffarias@uruguayeduca.edu.uy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69" y="8544941"/>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Freeform 3"/>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4" name="TextBox 4"/>
          <p:cNvSpPr txBox="1"/>
          <p:nvPr/>
        </p:nvSpPr>
        <p:spPr>
          <a:xfrm>
            <a:off x="1028700" y="3727660"/>
            <a:ext cx="15843267" cy="3702685"/>
          </a:xfrm>
          <a:prstGeom prst="rect">
            <a:avLst/>
          </a:prstGeom>
        </p:spPr>
        <p:txBody>
          <a:bodyPr lIns="0" tIns="0" rIns="0" bIns="0" rtlCol="0" anchor="t">
            <a:spAutoFit/>
          </a:bodyPr>
          <a:lstStyle/>
          <a:p>
            <a:pPr algn="l">
              <a:lnSpc>
                <a:spcPts val="3679"/>
              </a:lnSpc>
            </a:pPr>
            <a:r>
              <a:rPr lang="en-US" sz="2299" b="1" spc="98">
                <a:solidFill>
                  <a:srgbClr val="000000"/>
                </a:solidFill>
                <a:latin typeface="Source Sans Pro Bold"/>
                <a:ea typeface="Source Sans Pro Bold"/>
                <a:cs typeface="Source Sans Pro Bold"/>
                <a:sym typeface="Source Sans Pro Bold"/>
              </a:rPr>
              <a:t>Written Tests: </a:t>
            </a:r>
            <a:r>
              <a:rPr lang="en-US" sz="2299" spc="98">
                <a:solidFill>
                  <a:srgbClr val="000000"/>
                </a:solidFill>
                <a:latin typeface="Source Sans Pro"/>
                <a:ea typeface="Source Sans Pro"/>
                <a:cs typeface="Source Sans Pro"/>
                <a:sym typeface="Source Sans Pro"/>
              </a:rPr>
              <a:t>grammar, vocabulary, or comprehension tests. They show what students remember/know at a fixed point in time.</a:t>
            </a:r>
          </a:p>
          <a:p>
            <a:pPr algn="l">
              <a:lnSpc>
                <a:spcPts val="3679"/>
              </a:lnSpc>
            </a:pPr>
            <a:r>
              <a:rPr lang="en-US" sz="2299" b="1" spc="98">
                <a:solidFill>
                  <a:srgbClr val="000000"/>
                </a:solidFill>
                <a:latin typeface="Source Sans Pro Bold"/>
                <a:ea typeface="Source Sans Pro Bold"/>
                <a:cs typeface="Source Sans Pro Bold"/>
                <a:sym typeface="Source Sans Pro Bold"/>
              </a:rPr>
              <a:t>Quizzes: </a:t>
            </a:r>
            <a:r>
              <a:rPr lang="en-US" sz="2299" spc="98">
                <a:solidFill>
                  <a:srgbClr val="000000"/>
                </a:solidFill>
                <a:latin typeface="Source Sans Pro"/>
                <a:ea typeface="Source Sans Pro"/>
                <a:cs typeface="Source Sans Pro"/>
                <a:sym typeface="Source Sans Pro"/>
              </a:rPr>
              <a:t>quick and short checks of recent content, online (Kahoot, Quizizz, Google Forms) or paper-based. </a:t>
            </a:r>
          </a:p>
          <a:p>
            <a:pPr algn="l">
              <a:lnSpc>
                <a:spcPts val="3679"/>
              </a:lnSpc>
            </a:pPr>
            <a:r>
              <a:rPr lang="en-US" sz="2299" b="1" spc="98">
                <a:solidFill>
                  <a:srgbClr val="000000"/>
                </a:solidFill>
                <a:latin typeface="Source Sans Pro Bold"/>
                <a:ea typeface="Source Sans Pro Bold"/>
                <a:cs typeface="Source Sans Pro Bold"/>
                <a:sym typeface="Source Sans Pro Bold"/>
              </a:rPr>
              <a:t>Standardized Exams: </a:t>
            </a:r>
            <a:r>
              <a:rPr lang="en-US" sz="2299" spc="98">
                <a:solidFill>
                  <a:srgbClr val="000000"/>
                </a:solidFill>
                <a:latin typeface="Source Sans Pro"/>
                <a:ea typeface="Source Sans Pro"/>
                <a:cs typeface="Source Sans Pro"/>
                <a:sym typeface="Source Sans Pro"/>
              </a:rPr>
              <a:t>Exams like KEY, Prelim, FCE, or TOEFL. They provide external benchmarks.</a:t>
            </a:r>
          </a:p>
          <a:p>
            <a:pPr algn="l">
              <a:lnSpc>
                <a:spcPts val="3679"/>
              </a:lnSpc>
            </a:pPr>
            <a:r>
              <a:rPr lang="en-US" sz="2299" b="1" spc="98">
                <a:solidFill>
                  <a:srgbClr val="000000"/>
                </a:solidFill>
                <a:latin typeface="Source Sans Pro Bold"/>
                <a:ea typeface="Source Sans Pro Bold"/>
                <a:cs typeface="Source Sans Pro Bold"/>
                <a:sym typeface="Source Sans Pro Bold"/>
              </a:rPr>
              <a:t>Rubrics: </a:t>
            </a:r>
            <a:r>
              <a:rPr lang="en-US" sz="2299" spc="98">
                <a:solidFill>
                  <a:srgbClr val="000000"/>
                </a:solidFill>
                <a:latin typeface="Source Sans Pro"/>
                <a:ea typeface="Source Sans Pro"/>
                <a:cs typeface="Source Sans Pro"/>
                <a:sym typeface="Source Sans Pro"/>
              </a:rPr>
              <a:t>Grids with clear criteria. They make grading fair and transparent, and help students see what is expected.</a:t>
            </a:r>
          </a:p>
          <a:p>
            <a:pPr algn="l">
              <a:lnSpc>
                <a:spcPts val="3679"/>
              </a:lnSpc>
            </a:pPr>
            <a:r>
              <a:rPr lang="en-US" sz="2299" b="1" spc="98">
                <a:solidFill>
                  <a:srgbClr val="000000"/>
                </a:solidFill>
                <a:latin typeface="Source Sans Pro Bold"/>
                <a:ea typeface="Source Sans Pro Bold"/>
                <a:cs typeface="Source Sans Pro Bold"/>
                <a:sym typeface="Source Sans Pro Bold"/>
              </a:rPr>
              <a:t>Portfolios:</a:t>
            </a:r>
            <a:r>
              <a:rPr lang="en-US" sz="2299" spc="98">
                <a:solidFill>
                  <a:srgbClr val="000000"/>
                </a:solidFill>
                <a:latin typeface="Source Sans Pro"/>
                <a:ea typeface="Source Sans Pro"/>
                <a:cs typeface="Source Sans Pro"/>
                <a:sym typeface="Source Sans Pro"/>
              </a:rPr>
              <a:t> Collections of work over time. They show growth, revision, and persistence.</a:t>
            </a:r>
          </a:p>
          <a:p>
            <a:pPr algn="l">
              <a:lnSpc>
                <a:spcPts val="3679"/>
              </a:lnSpc>
            </a:pPr>
            <a:r>
              <a:rPr lang="en-US" sz="2299" b="1" spc="98">
                <a:solidFill>
                  <a:srgbClr val="000000"/>
                </a:solidFill>
                <a:latin typeface="Source Sans Pro Bold"/>
                <a:ea typeface="Source Sans Pro Bold"/>
                <a:cs typeface="Source Sans Pro Bold"/>
                <a:sym typeface="Source Sans Pro Bold"/>
              </a:rPr>
              <a:t>Oral Exams:</a:t>
            </a:r>
            <a:r>
              <a:rPr lang="en-US" sz="2299" spc="98">
                <a:solidFill>
                  <a:srgbClr val="000000"/>
                </a:solidFill>
                <a:latin typeface="Source Sans Pro"/>
                <a:ea typeface="Source Sans Pro"/>
                <a:cs typeface="Source Sans Pro"/>
                <a:sym typeface="Source Sans Pro"/>
              </a:rPr>
              <a:t> Structured interviews or presentations. They measure fluency, pronunciation, and interaction.</a:t>
            </a:r>
          </a:p>
          <a:p>
            <a:pPr algn="l">
              <a:lnSpc>
                <a:spcPts val="3679"/>
              </a:lnSpc>
            </a:pPr>
            <a:r>
              <a:rPr lang="en-US" sz="2299" b="1" spc="98">
                <a:solidFill>
                  <a:srgbClr val="000000"/>
                </a:solidFill>
                <a:latin typeface="Source Sans Pro Bold"/>
                <a:ea typeface="Source Sans Pro Bold"/>
                <a:cs typeface="Source Sans Pro Bold"/>
                <a:sym typeface="Source Sans Pro Bold"/>
              </a:rPr>
              <a:t>Diagnostic Tests: </a:t>
            </a:r>
            <a:r>
              <a:rPr lang="en-US" sz="2299" spc="98">
                <a:solidFill>
                  <a:srgbClr val="000000"/>
                </a:solidFill>
                <a:latin typeface="Source Sans Pro"/>
                <a:ea typeface="Source Sans Pro"/>
                <a:cs typeface="Source Sans Pro"/>
                <a:sym typeface="Source Sans Pro"/>
              </a:rPr>
              <a:t>Given at the start of a course or unit. They show what students already know and where to begin.</a:t>
            </a:r>
          </a:p>
        </p:txBody>
      </p:sp>
      <p:sp>
        <p:nvSpPr>
          <p:cNvPr id="5" name="TextBox 5"/>
          <p:cNvSpPr txBox="1"/>
          <p:nvPr/>
        </p:nvSpPr>
        <p:spPr>
          <a:xfrm>
            <a:off x="1177985" y="634365"/>
            <a:ext cx="6522430"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Formal Assessment Tools</a:t>
            </a:r>
          </a:p>
        </p:txBody>
      </p:sp>
      <p:sp>
        <p:nvSpPr>
          <p:cNvPr id="6" name="TextBox 6"/>
          <p:cNvSpPr txBox="1"/>
          <p:nvPr/>
        </p:nvSpPr>
        <p:spPr>
          <a:xfrm>
            <a:off x="2762797" y="1710829"/>
            <a:ext cx="14995473" cy="129857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Formal tools are the traditional, structured ways of checking progress. They measure accuracy and are easy to grade, but they don’t always show creativity or learning strategies. In Uruguay, we usually combine them with other methods for a fuller picture.</a:t>
            </a:r>
          </a:p>
        </p:txBody>
      </p:sp>
      <p:sp>
        <p:nvSpPr>
          <p:cNvPr id="7" name="Freeform 7"/>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22367" y="3359548"/>
            <a:ext cx="15843267" cy="4872355"/>
          </a:xfrm>
          <a:prstGeom prst="rect">
            <a:avLst/>
          </a:prstGeom>
        </p:spPr>
        <p:txBody>
          <a:bodyPr lIns="0" tIns="0" rIns="0" bIns="0" rtlCol="0" anchor="t">
            <a:spAutoFit/>
          </a:bodyPr>
          <a:lstStyle/>
          <a:p>
            <a:pPr algn="l">
              <a:lnSpc>
                <a:spcPts val="3839"/>
              </a:lnSpc>
            </a:pPr>
            <a:r>
              <a:rPr lang="en-US" sz="2399" b="1" spc="103">
                <a:solidFill>
                  <a:srgbClr val="000000"/>
                </a:solidFill>
                <a:latin typeface="Source Sans Pro Bold"/>
                <a:ea typeface="Source Sans Pro Bold"/>
                <a:cs typeface="Source Sans Pro Bold"/>
                <a:sym typeface="Source Sans Pro Bold"/>
              </a:rPr>
              <a:t>Exit Tickets: </a:t>
            </a:r>
            <a:r>
              <a:rPr lang="en-US" sz="2399" spc="103">
                <a:solidFill>
                  <a:srgbClr val="000000"/>
                </a:solidFill>
                <a:latin typeface="Source Sans Pro"/>
                <a:ea typeface="Source Sans Pro"/>
                <a:cs typeface="Source Sans Pro"/>
                <a:sym typeface="Source Sans Pro"/>
              </a:rPr>
              <a:t>One-minute answers at the end of class. They may show what students understood or still doubt.</a:t>
            </a:r>
          </a:p>
          <a:p>
            <a:pPr algn="l">
              <a:lnSpc>
                <a:spcPts val="3839"/>
              </a:lnSpc>
            </a:pPr>
            <a:r>
              <a:rPr lang="en-US" sz="2399" b="1" spc="103">
                <a:solidFill>
                  <a:srgbClr val="000000"/>
                </a:solidFill>
                <a:latin typeface="Source Sans Pro Bold"/>
                <a:ea typeface="Source Sans Pro Bold"/>
                <a:cs typeface="Source Sans Pro Bold"/>
                <a:sym typeface="Source Sans Pro Bold"/>
              </a:rPr>
              <a:t>Think-Pair-Share: </a:t>
            </a:r>
            <a:r>
              <a:rPr lang="en-US" sz="2399" spc="103">
                <a:solidFill>
                  <a:srgbClr val="000000"/>
                </a:solidFill>
                <a:latin typeface="Source Sans Pro"/>
                <a:ea typeface="Source Sans Pro"/>
                <a:cs typeface="Source Sans Pro"/>
                <a:sym typeface="Source Sans Pro"/>
              </a:rPr>
              <a:t>Students think, discuss in pairs, then share. It reduces anxiety and lets all students participate.</a:t>
            </a:r>
          </a:p>
          <a:p>
            <a:pPr algn="l">
              <a:lnSpc>
                <a:spcPts val="3839"/>
              </a:lnSpc>
            </a:pPr>
            <a:r>
              <a:rPr lang="en-US" sz="2399" b="1" spc="103">
                <a:solidFill>
                  <a:srgbClr val="000000"/>
                </a:solidFill>
                <a:latin typeface="Source Sans Pro Bold"/>
                <a:ea typeface="Source Sans Pro Bold"/>
                <a:cs typeface="Source Sans Pro Bold"/>
                <a:sym typeface="Source Sans Pro Bold"/>
              </a:rPr>
              <a:t>Class Polls: </a:t>
            </a:r>
            <a:r>
              <a:rPr lang="en-US" sz="2399" spc="103">
                <a:solidFill>
                  <a:srgbClr val="000000"/>
                </a:solidFill>
                <a:latin typeface="Source Sans Pro"/>
                <a:ea typeface="Source Sans Pro"/>
                <a:cs typeface="Source Sans Pro"/>
                <a:sym typeface="Source Sans Pro"/>
              </a:rPr>
              <a:t>Quick votes, digital or hands-up. They give teachers a fast sense of group understanding.</a:t>
            </a:r>
          </a:p>
          <a:p>
            <a:pPr algn="l">
              <a:lnSpc>
                <a:spcPts val="3839"/>
              </a:lnSpc>
            </a:pPr>
            <a:r>
              <a:rPr lang="en-US" sz="2399" b="1" spc="103">
                <a:solidFill>
                  <a:srgbClr val="000000"/>
                </a:solidFill>
                <a:latin typeface="Source Sans Pro Bold"/>
                <a:ea typeface="Source Sans Pro Bold"/>
                <a:cs typeface="Source Sans Pro Bold"/>
                <a:sym typeface="Source Sans Pro Bold"/>
              </a:rPr>
              <a:t>Mini Whiteboards:</a:t>
            </a:r>
            <a:r>
              <a:rPr lang="en-US" sz="2399" spc="103">
                <a:solidFill>
                  <a:srgbClr val="000000"/>
                </a:solidFill>
                <a:latin typeface="Source Sans Pro"/>
                <a:ea typeface="Source Sans Pro"/>
                <a:cs typeface="Source Sans Pro"/>
                <a:sym typeface="Source Sans Pro"/>
              </a:rPr>
              <a:t> Students write and hold up answers. This shows the whole class’s thinking at once.</a:t>
            </a:r>
          </a:p>
          <a:p>
            <a:pPr algn="l">
              <a:lnSpc>
                <a:spcPts val="3839"/>
              </a:lnSpc>
            </a:pPr>
            <a:r>
              <a:rPr lang="en-US" sz="2399" b="1" spc="103">
                <a:solidFill>
                  <a:srgbClr val="000000"/>
                </a:solidFill>
                <a:latin typeface="Source Sans Pro Bold"/>
                <a:ea typeface="Source Sans Pro Bold"/>
                <a:cs typeface="Source Sans Pro Bold"/>
                <a:sym typeface="Source Sans Pro Bold"/>
              </a:rPr>
              <a:t>Quick Writings:</a:t>
            </a:r>
            <a:r>
              <a:rPr lang="en-US" sz="2399" spc="103">
                <a:solidFill>
                  <a:srgbClr val="000000"/>
                </a:solidFill>
                <a:latin typeface="Source Sans Pro"/>
                <a:ea typeface="Source Sans Pro"/>
                <a:cs typeface="Source Sans Pro"/>
                <a:sym typeface="Source Sans Pro"/>
              </a:rPr>
              <a:t> Short, unedited writing (3–5 minutes). It shows fluency and spontaneous language use.</a:t>
            </a:r>
          </a:p>
          <a:p>
            <a:pPr algn="l">
              <a:lnSpc>
                <a:spcPts val="3839"/>
              </a:lnSpc>
            </a:pPr>
            <a:r>
              <a:rPr lang="en-US" sz="2399" b="1" spc="103">
                <a:solidFill>
                  <a:srgbClr val="000000"/>
                </a:solidFill>
                <a:latin typeface="Source Sans Pro Bold"/>
                <a:ea typeface="Source Sans Pro Bold"/>
                <a:cs typeface="Source Sans Pro Bold"/>
                <a:sym typeface="Source Sans Pro Bold"/>
              </a:rPr>
              <a:t>Hot Seat Questions: </a:t>
            </a:r>
            <a:r>
              <a:rPr lang="en-US" sz="2399" spc="103">
                <a:solidFill>
                  <a:srgbClr val="000000"/>
                </a:solidFill>
                <a:latin typeface="Source Sans Pro"/>
                <a:ea typeface="Source Sans Pro"/>
                <a:cs typeface="Source Sans Pro"/>
                <a:sym typeface="Source Sans Pro"/>
              </a:rPr>
              <a:t>Quick spontaneous oral questions to test recall. They must be supportive, not intimidating.</a:t>
            </a:r>
          </a:p>
          <a:p>
            <a:pPr algn="l">
              <a:lnSpc>
                <a:spcPts val="3839"/>
              </a:lnSpc>
            </a:pPr>
            <a:r>
              <a:rPr lang="en-US" sz="2399" b="1" spc="103">
                <a:solidFill>
                  <a:srgbClr val="000000"/>
                </a:solidFill>
                <a:latin typeface="Source Sans Pro Bold"/>
                <a:ea typeface="Source Sans Pro Bold"/>
                <a:cs typeface="Source Sans Pro Bold"/>
                <a:sym typeface="Source Sans Pro Bold"/>
              </a:rPr>
              <a:t>Observation Notes: </a:t>
            </a:r>
            <a:r>
              <a:rPr lang="en-US" sz="2399" spc="103">
                <a:solidFill>
                  <a:srgbClr val="000000"/>
                </a:solidFill>
                <a:latin typeface="Source Sans Pro"/>
                <a:ea typeface="Source Sans Pro"/>
                <a:cs typeface="Source Sans Pro"/>
                <a:sym typeface="Source Sans Pro"/>
              </a:rPr>
              <a:t>Teacher logs of student behavior. Over time, they reveal participation and habits.</a:t>
            </a:r>
          </a:p>
          <a:p>
            <a:pPr algn="l">
              <a:lnSpc>
                <a:spcPts val="3839"/>
              </a:lnSpc>
            </a:pPr>
            <a:r>
              <a:rPr lang="en-US" sz="2399" b="1" spc="103">
                <a:solidFill>
                  <a:srgbClr val="000000"/>
                </a:solidFill>
                <a:latin typeface="Source Sans Pro Bold"/>
                <a:ea typeface="Source Sans Pro Bold"/>
                <a:cs typeface="Source Sans Pro Bold"/>
                <a:sym typeface="Source Sans Pro Bold"/>
              </a:rPr>
              <a:t>Learning Journals: </a:t>
            </a:r>
            <a:r>
              <a:rPr lang="en-US" sz="2399" spc="103">
                <a:solidFill>
                  <a:srgbClr val="000000"/>
                </a:solidFill>
                <a:latin typeface="Source Sans Pro"/>
                <a:ea typeface="Source Sans Pro"/>
                <a:cs typeface="Source Sans Pro"/>
                <a:sym typeface="Source Sans Pro"/>
              </a:rPr>
              <a:t>Weekly notes by students. They write about their feelings, struggles, and successes.</a:t>
            </a:r>
          </a:p>
          <a:p>
            <a:pPr algn="l">
              <a:lnSpc>
                <a:spcPts val="4607"/>
              </a:lnSpc>
            </a:pPr>
            <a:endParaRPr lang="en-US" sz="2399" spc="103">
              <a:solidFill>
                <a:srgbClr val="000000"/>
              </a:solidFill>
              <a:latin typeface="Source Sans Pro"/>
              <a:ea typeface="Source Sans Pro"/>
              <a:cs typeface="Source Sans Pro"/>
              <a:sym typeface="Source Sans Pro"/>
            </a:endParaRPr>
          </a:p>
          <a:p>
            <a:pPr algn="l">
              <a:lnSpc>
                <a:spcPts val="3219"/>
              </a:lnSpc>
            </a:pPr>
            <a:endParaRPr lang="en-US" sz="2399" spc="103">
              <a:solidFill>
                <a:srgbClr val="000000"/>
              </a:solidFill>
              <a:latin typeface="Source Sans Pro"/>
              <a:ea typeface="Source Sans Pro"/>
              <a:cs typeface="Source Sans Pro"/>
              <a:sym typeface="Source Sans Pro"/>
            </a:endParaRPr>
          </a:p>
        </p:txBody>
      </p:sp>
      <p:sp>
        <p:nvSpPr>
          <p:cNvPr id="4" name="TextBox 4"/>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Informal and Low stakes-checks</a:t>
            </a:r>
          </a:p>
        </p:txBody>
      </p:sp>
      <p:sp>
        <p:nvSpPr>
          <p:cNvPr id="5" name="TextBox 5"/>
          <p:cNvSpPr txBox="1"/>
          <p:nvPr/>
        </p:nvSpPr>
        <p:spPr>
          <a:xfrm>
            <a:off x="2762797" y="1821285"/>
            <a:ext cx="14995473"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are quick activities during class to see what students understand in the moment. They reduce pressure, so students are more relaxed and honest. They help teachers adjust instruction right away.</a:t>
            </a:r>
          </a:p>
        </p:txBody>
      </p:sp>
      <p:sp>
        <p:nvSpPr>
          <p:cNvPr id="6" name="Freeform 6"/>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7" name="Freeform 7"/>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12018107"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Student centered Tools: students' voices</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TextBox 5"/>
          <p:cNvSpPr txBox="1"/>
          <p:nvPr/>
        </p:nvSpPr>
        <p:spPr>
          <a:xfrm>
            <a:off x="2704450" y="1927311"/>
            <a:ext cx="14665447"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tools highlight the learner’s voice and choices. They let students think about how they learn, not just what they produce. Teachers can model reflection at first so students learn to self-assess.</a:t>
            </a:r>
          </a:p>
        </p:txBody>
      </p:sp>
      <p:sp>
        <p:nvSpPr>
          <p:cNvPr id="6" name="TextBox 6"/>
          <p:cNvSpPr txBox="1"/>
          <p:nvPr/>
        </p:nvSpPr>
        <p:spPr>
          <a:xfrm>
            <a:off x="1478392" y="4073150"/>
            <a:ext cx="14505781" cy="2309114"/>
          </a:xfrm>
          <a:prstGeom prst="rect">
            <a:avLst/>
          </a:prstGeom>
        </p:spPr>
        <p:txBody>
          <a:bodyPr lIns="0" tIns="0" rIns="0" bIns="0" rtlCol="0" anchor="t">
            <a:spAutoFit/>
          </a:bodyPr>
          <a:lstStyle/>
          <a:p>
            <a:pPr algn="l">
              <a:lnSpc>
                <a:spcPts val="3703"/>
              </a:lnSpc>
            </a:pPr>
            <a:r>
              <a:rPr lang="en-US" sz="2300" b="1" spc="98">
                <a:solidFill>
                  <a:srgbClr val="000000"/>
                </a:solidFill>
                <a:latin typeface="Source Sans Pro Bold"/>
                <a:ea typeface="Source Sans Pro Bold"/>
                <a:cs typeface="Source Sans Pro Bold"/>
                <a:sym typeface="Source Sans Pro Bold"/>
              </a:rPr>
              <a:t>Self-Assessments:</a:t>
            </a:r>
            <a:r>
              <a:rPr lang="en-US" sz="2300" spc="98">
                <a:solidFill>
                  <a:srgbClr val="000000"/>
                </a:solidFill>
                <a:latin typeface="Source Sans Pro"/>
                <a:ea typeface="Source Sans Pro"/>
                <a:cs typeface="Source Sans Pro"/>
                <a:sym typeface="Source Sans Pro"/>
              </a:rPr>
              <a:t> Students rate their skills with checklists or rubrics. This builds responsibility for learning.</a:t>
            </a:r>
          </a:p>
          <a:p>
            <a:pPr algn="l">
              <a:lnSpc>
                <a:spcPts val="3703"/>
              </a:lnSpc>
            </a:pPr>
            <a:r>
              <a:rPr lang="en-US" sz="2300" b="1" spc="98">
                <a:solidFill>
                  <a:srgbClr val="000000"/>
                </a:solidFill>
                <a:latin typeface="Source Sans Pro Bold"/>
                <a:ea typeface="Source Sans Pro Bold"/>
                <a:cs typeface="Source Sans Pro Bold"/>
                <a:sym typeface="Source Sans Pro Bold"/>
              </a:rPr>
              <a:t>Peer Assessments:</a:t>
            </a:r>
            <a:r>
              <a:rPr lang="en-US" sz="2300" spc="98">
                <a:solidFill>
                  <a:srgbClr val="000000"/>
                </a:solidFill>
                <a:latin typeface="Source Sans Pro"/>
                <a:ea typeface="Source Sans Pro"/>
                <a:cs typeface="Source Sans Pro"/>
                <a:sym typeface="Source Sans Pro"/>
              </a:rPr>
              <a:t> Students give feedback to classmates. It develops judgment and collaboration.</a:t>
            </a:r>
          </a:p>
          <a:p>
            <a:pPr algn="l">
              <a:lnSpc>
                <a:spcPts val="3703"/>
              </a:lnSpc>
            </a:pPr>
            <a:r>
              <a:rPr lang="en-US" sz="2300" b="1" spc="98">
                <a:solidFill>
                  <a:srgbClr val="000000"/>
                </a:solidFill>
                <a:latin typeface="Source Sans Pro Bold"/>
                <a:ea typeface="Source Sans Pro Bold"/>
                <a:cs typeface="Source Sans Pro Bold"/>
                <a:sym typeface="Source Sans Pro Bold"/>
              </a:rPr>
              <a:t>Learning Stories: </a:t>
            </a:r>
            <a:r>
              <a:rPr lang="en-US" sz="2300" spc="98">
                <a:solidFill>
                  <a:srgbClr val="000000"/>
                </a:solidFill>
                <a:latin typeface="Source Sans Pro"/>
                <a:ea typeface="Source Sans Pro"/>
                <a:cs typeface="Source Sans Pro"/>
                <a:sym typeface="Source Sans Pro"/>
              </a:rPr>
              <a:t>Students narrate how they worked on a task. This reveals effort and problem-solving.</a:t>
            </a:r>
          </a:p>
          <a:p>
            <a:pPr algn="l">
              <a:lnSpc>
                <a:spcPts val="3703"/>
              </a:lnSpc>
            </a:pPr>
            <a:r>
              <a:rPr lang="en-US" sz="2300" b="1" spc="98">
                <a:solidFill>
                  <a:srgbClr val="000000"/>
                </a:solidFill>
                <a:latin typeface="Source Sans Pro Bold"/>
                <a:ea typeface="Source Sans Pro Bold"/>
                <a:cs typeface="Source Sans Pro Bold"/>
                <a:sym typeface="Source Sans Pro Bold"/>
              </a:rPr>
              <a:t>Student Conferences: </a:t>
            </a:r>
            <a:r>
              <a:rPr lang="en-US" sz="2300" spc="98">
                <a:solidFill>
                  <a:srgbClr val="000000"/>
                </a:solidFill>
                <a:latin typeface="Source Sans Pro"/>
                <a:ea typeface="Source Sans Pro"/>
                <a:cs typeface="Source Sans Pro"/>
                <a:sym typeface="Source Sans Pro"/>
              </a:rPr>
              <a:t>1-on-1 teacher-student talks. They let students explain progress in their own words.</a:t>
            </a:r>
          </a:p>
          <a:p>
            <a:pPr algn="l">
              <a:lnSpc>
                <a:spcPts val="3703"/>
              </a:lnSpc>
            </a:pPr>
            <a:r>
              <a:rPr lang="en-US" sz="2300" b="1" spc="98">
                <a:solidFill>
                  <a:srgbClr val="000000"/>
                </a:solidFill>
                <a:latin typeface="Source Sans Pro Bold"/>
                <a:ea typeface="Source Sans Pro Bold"/>
                <a:cs typeface="Source Sans Pro Bold"/>
                <a:sym typeface="Source Sans Pro Bold"/>
              </a:rPr>
              <a:t>Metacognitive Journals: </a:t>
            </a:r>
            <a:r>
              <a:rPr lang="en-US" sz="2300" spc="98">
                <a:solidFill>
                  <a:srgbClr val="000000"/>
                </a:solidFill>
                <a:latin typeface="Source Sans Pro"/>
                <a:ea typeface="Source Sans Pro"/>
                <a:cs typeface="Source Sans Pro"/>
                <a:sym typeface="Source Sans Pro"/>
              </a:rPr>
              <a:t>Students write about how they studied. This reveals strategies and autonomy.</a:t>
            </a:r>
          </a:p>
        </p:txBody>
      </p:sp>
      <p:sp>
        <p:nvSpPr>
          <p:cNvPr id="7" name="Freeform 7"/>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Performance &amp; Authentic Tasks</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TextBox 5"/>
          <p:cNvSpPr txBox="1"/>
          <p:nvPr/>
        </p:nvSpPr>
        <p:spPr>
          <a:xfrm>
            <a:off x="1263476" y="3563968"/>
            <a:ext cx="15761049" cy="3702685"/>
          </a:xfrm>
          <a:prstGeom prst="rect">
            <a:avLst/>
          </a:prstGeom>
        </p:spPr>
        <p:txBody>
          <a:bodyPr lIns="0" tIns="0" rIns="0" bIns="0" rtlCol="0" anchor="t">
            <a:spAutoFit/>
          </a:bodyPr>
          <a:lstStyle/>
          <a:p>
            <a:pPr algn="l">
              <a:lnSpc>
                <a:spcPts val="3680"/>
              </a:lnSpc>
            </a:pPr>
            <a:r>
              <a:rPr lang="en-US" sz="2300" b="1" spc="98">
                <a:solidFill>
                  <a:srgbClr val="000000"/>
                </a:solidFill>
                <a:latin typeface="Source Sans Pro Bold"/>
                <a:ea typeface="Source Sans Pro Bold"/>
                <a:cs typeface="Source Sans Pro Bold"/>
                <a:sym typeface="Source Sans Pro Bold"/>
              </a:rPr>
              <a:t>Presentations: </a:t>
            </a:r>
            <a:r>
              <a:rPr lang="en-US" sz="2300" spc="98">
                <a:solidFill>
                  <a:srgbClr val="000000"/>
                </a:solidFill>
                <a:latin typeface="Source Sans Pro"/>
                <a:ea typeface="Source Sans Pro"/>
                <a:cs typeface="Source Sans Pro"/>
                <a:sym typeface="Source Sans Pro"/>
              </a:rPr>
              <a:t>Prepared talks to an audience. They teach vocabulary, organization, and confidence.</a:t>
            </a:r>
          </a:p>
          <a:p>
            <a:pPr algn="l">
              <a:lnSpc>
                <a:spcPts val="3680"/>
              </a:lnSpc>
            </a:pPr>
            <a:r>
              <a:rPr lang="en-US" sz="2300" b="1" spc="98">
                <a:solidFill>
                  <a:srgbClr val="000000"/>
                </a:solidFill>
                <a:latin typeface="Source Sans Pro Bold"/>
                <a:ea typeface="Source Sans Pro Bold"/>
                <a:cs typeface="Source Sans Pro Bold"/>
                <a:sym typeface="Source Sans Pro Bold"/>
              </a:rPr>
              <a:t>Role-Plays: </a:t>
            </a:r>
            <a:r>
              <a:rPr lang="en-US" sz="2300" spc="98">
                <a:solidFill>
                  <a:srgbClr val="000000"/>
                </a:solidFill>
                <a:latin typeface="Source Sans Pro"/>
                <a:ea typeface="Source Sans Pro"/>
                <a:cs typeface="Source Sans Pro"/>
                <a:sym typeface="Source Sans Pro"/>
              </a:rPr>
              <a:t>Acting out real-life situations. They develop fluency and appropriateness in context.</a:t>
            </a:r>
          </a:p>
          <a:p>
            <a:pPr algn="l">
              <a:lnSpc>
                <a:spcPts val="3680"/>
              </a:lnSpc>
            </a:pPr>
            <a:r>
              <a:rPr lang="en-US" sz="2300" b="1" spc="98">
                <a:solidFill>
                  <a:srgbClr val="000000"/>
                </a:solidFill>
                <a:latin typeface="Source Sans Pro Bold"/>
                <a:ea typeface="Source Sans Pro Bold"/>
                <a:cs typeface="Source Sans Pro Bold"/>
                <a:sym typeface="Source Sans Pro Bold"/>
              </a:rPr>
              <a:t>Mini - Projects: </a:t>
            </a:r>
            <a:r>
              <a:rPr lang="en-US" sz="2300" spc="98">
                <a:solidFill>
                  <a:srgbClr val="000000"/>
                </a:solidFill>
                <a:latin typeface="Source Sans Pro"/>
                <a:ea typeface="Source Sans Pro"/>
                <a:cs typeface="Source Sans Pro"/>
                <a:sym typeface="Source Sans Pro"/>
              </a:rPr>
              <a:t>Extended work like posters or podcasts. They may measure creativity and teamwork.</a:t>
            </a:r>
          </a:p>
          <a:p>
            <a:pPr algn="l">
              <a:lnSpc>
                <a:spcPts val="3680"/>
              </a:lnSpc>
            </a:pPr>
            <a:r>
              <a:rPr lang="en-US" sz="2300" b="1" spc="98">
                <a:solidFill>
                  <a:srgbClr val="000000"/>
                </a:solidFill>
                <a:latin typeface="Source Sans Pro Bold"/>
                <a:ea typeface="Source Sans Pro Bold"/>
                <a:cs typeface="Source Sans Pro Bold"/>
                <a:sym typeface="Source Sans Pro Bold"/>
              </a:rPr>
              <a:t>Creative Portfolios: </a:t>
            </a:r>
            <a:r>
              <a:rPr lang="en-US" sz="2300" spc="98">
                <a:solidFill>
                  <a:srgbClr val="000000"/>
                </a:solidFill>
                <a:latin typeface="Source Sans Pro"/>
                <a:ea typeface="Source Sans Pro"/>
                <a:cs typeface="Source Sans Pro"/>
                <a:sym typeface="Source Sans Pro"/>
              </a:rPr>
              <a:t>Stories, essays, notes, emails, poems, or scripts. They show process, imagination and voice.</a:t>
            </a:r>
          </a:p>
          <a:p>
            <a:pPr algn="l">
              <a:lnSpc>
                <a:spcPts val="3680"/>
              </a:lnSpc>
            </a:pPr>
            <a:r>
              <a:rPr lang="en-US" sz="2300" b="1" spc="98">
                <a:solidFill>
                  <a:srgbClr val="000000"/>
                </a:solidFill>
                <a:latin typeface="Source Sans Pro Bold"/>
                <a:ea typeface="Source Sans Pro Bold"/>
                <a:cs typeface="Source Sans Pro Bold"/>
                <a:sym typeface="Source Sans Pro Bold"/>
              </a:rPr>
              <a:t>Debates:</a:t>
            </a:r>
            <a:r>
              <a:rPr lang="en-US" sz="2300" spc="98">
                <a:solidFill>
                  <a:srgbClr val="000000"/>
                </a:solidFill>
                <a:latin typeface="Source Sans Pro"/>
                <a:ea typeface="Source Sans Pro"/>
                <a:cs typeface="Source Sans Pro"/>
                <a:sym typeface="Source Sans Pro"/>
              </a:rPr>
              <a:t> Formal arguments with rules. They measure reasoning and critical thinking.</a:t>
            </a:r>
          </a:p>
          <a:p>
            <a:pPr algn="l">
              <a:lnSpc>
                <a:spcPts val="3680"/>
              </a:lnSpc>
            </a:pPr>
            <a:r>
              <a:rPr lang="en-US" sz="2300" b="1" spc="98">
                <a:solidFill>
                  <a:srgbClr val="000000"/>
                </a:solidFill>
                <a:latin typeface="Source Sans Pro Bold"/>
                <a:ea typeface="Source Sans Pro Bold"/>
                <a:cs typeface="Source Sans Pro Bold"/>
                <a:sym typeface="Source Sans Pro Bold"/>
              </a:rPr>
              <a:t>Simulations: </a:t>
            </a:r>
            <a:r>
              <a:rPr lang="en-US" sz="2300" spc="98">
                <a:solidFill>
                  <a:srgbClr val="000000"/>
                </a:solidFill>
                <a:latin typeface="Source Sans Pro"/>
                <a:ea typeface="Source Sans Pro"/>
                <a:cs typeface="Source Sans Pro"/>
                <a:sym typeface="Source Sans Pro"/>
              </a:rPr>
              <a:t>Mock real events. They mirror real life, requiring decisions, problem-solving, and multiple tasks.</a:t>
            </a:r>
          </a:p>
          <a:p>
            <a:pPr algn="l">
              <a:lnSpc>
                <a:spcPts val="3680"/>
              </a:lnSpc>
            </a:pPr>
            <a:r>
              <a:rPr lang="en-US" sz="2300" b="1" spc="98">
                <a:solidFill>
                  <a:srgbClr val="000000"/>
                </a:solidFill>
                <a:latin typeface="Source Sans Pro Bold"/>
                <a:ea typeface="Source Sans Pro Bold"/>
                <a:cs typeface="Source Sans Pro Bold"/>
                <a:sym typeface="Source Sans Pro Bold"/>
              </a:rPr>
              <a:t>Storytelling:</a:t>
            </a:r>
            <a:r>
              <a:rPr lang="en-US" sz="2300" spc="98">
                <a:solidFill>
                  <a:srgbClr val="000000"/>
                </a:solidFill>
                <a:latin typeface="Source Sans Pro"/>
                <a:ea typeface="Source Sans Pro"/>
                <a:cs typeface="Source Sans Pro"/>
                <a:sym typeface="Source Sans Pro"/>
              </a:rPr>
              <a:t> Retelling or personal stories. They can emotionally connect students with their culture. </a:t>
            </a:r>
          </a:p>
          <a:p>
            <a:pPr algn="l">
              <a:lnSpc>
                <a:spcPts val="3680"/>
              </a:lnSpc>
            </a:pPr>
            <a:r>
              <a:rPr lang="en-US" sz="2300" b="1" spc="98">
                <a:solidFill>
                  <a:srgbClr val="000000"/>
                </a:solidFill>
                <a:latin typeface="Source Sans Pro Bold"/>
                <a:ea typeface="Source Sans Pro Bold"/>
                <a:cs typeface="Source Sans Pro Bold"/>
                <a:sym typeface="Source Sans Pro Bold"/>
              </a:rPr>
              <a:t>Service Learning:</a:t>
            </a:r>
            <a:r>
              <a:rPr lang="en-US" sz="2300" spc="98">
                <a:solidFill>
                  <a:srgbClr val="000000"/>
                </a:solidFill>
                <a:latin typeface="Source Sans Pro"/>
                <a:ea typeface="Source Sans Pro"/>
                <a:cs typeface="Source Sans Pro"/>
                <a:sym typeface="Source Sans Pro"/>
              </a:rPr>
              <a:t> Projects in the community. They show English applied in real life.</a:t>
            </a:r>
          </a:p>
        </p:txBody>
      </p:sp>
      <p:sp>
        <p:nvSpPr>
          <p:cNvPr id="6" name="TextBox 6"/>
          <p:cNvSpPr txBox="1"/>
          <p:nvPr/>
        </p:nvSpPr>
        <p:spPr>
          <a:xfrm>
            <a:off x="3781592" y="2005647"/>
            <a:ext cx="13287110"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tasks simulate real-life communication. They show if students can apply English in practical contexts. Teachers should provide clear scaffolding, so students succeed.</a:t>
            </a:r>
          </a:p>
        </p:txBody>
      </p:sp>
      <p:sp>
        <p:nvSpPr>
          <p:cNvPr id="7" name="Freeform 7"/>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Collaborative Evidence</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2704450" y="2121219"/>
            <a:ext cx="14206002"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activities show what learners can do together. They build communication, accountability, and teamwork. Teachers should monitor groups to make sure every student participates.</a:t>
            </a:r>
          </a:p>
        </p:txBody>
      </p:sp>
      <p:sp>
        <p:nvSpPr>
          <p:cNvPr id="7" name="TextBox 7"/>
          <p:cNvSpPr txBox="1"/>
          <p:nvPr/>
        </p:nvSpPr>
        <p:spPr>
          <a:xfrm>
            <a:off x="1985199" y="4027488"/>
            <a:ext cx="14593412" cy="2393442"/>
          </a:xfrm>
          <a:prstGeom prst="rect">
            <a:avLst/>
          </a:prstGeom>
        </p:spPr>
        <p:txBody>
          <a:bodyPr lIns="0" tIns="0" rIns="0" bIns="0" rtlCol="0" anchor="t">
            <a:spAutoFit/>
          </a:bodyPr>
          <a:lstStyle/>
          <a:p>
            <a:pPr algn="l">
              <a:lnSpc>
                <a:spcPts val="3864"/>
              </a:lnSpc>
            </a:pPr>
            <a:r>
              <a:rPr lang="en-US" sz="2300" b="1" spc="98">
                <a:solidFill>
                  <a:srgbClr val="000000"/>
                </a:solidFill>
                <a:latin typeface="Source Sans Pro Bold"/>
                <a:ea typeface="Source Sans Pro Bold"/>
                <a:cs typeface="Source Sans Pro Bold"/>
                <a:sym typeface="Source Sans Pro Bold"/>
              </a:rPr>
              <a:t>Group Projects: </a:t>
            </a:r>
            <a:r>
              <a:rPr lang="en-US" sz="2300" spc="98">
                <a:solidFill>
                  <a:srgbClr val="000000"/>
                </a:solidFill>
                <a:latin typeface="Source Sans Pro"/>
                <a:ea typeface="Source Sans Pro"/>
                <a:cs typeface="Source Sans Pro"/>
                <a:sym typeface="Source Sans Pro"/>
              </a:rPr>
              <a:t>Joint research, presentations or campaigns. Evidence comes from both process and product.</a:t>
            </a:r>
          </a:p>
          <a:p>
            <a:pPr algn="l">
              <a:lnSpc>
                <a:spcPts val="3864"/>
              </a:lnSpc>
            </a:pPr>
            <a:r>
              <a:rPr lang="en-US" sz="2300" b="1" spc="98">
                <a:solidFill>
                  <a:srgbClr val="000000"/>
                </a:solidFill>
                <a:latin typeface="Source Sans Pro Bold"/>
                <a:ea typeface="Source Sans Pro Bold"/>
                <a:cs typeface="Source Sans Pro Bold"/>
                <a:sym typeface="Source Sans Pro Bold"/>
              </a:rPr>
              <a:t>Shared Writing:</a:t>
            </a:r>
            <a:r>
              <a:rPr lang="en-US" sz="2300" spc="98">
                <a:solidFill>
                  <a:srgbClr val="000000"/>
                </a:solidFill>
                <a:latin typeface="Source Sans Pro"/>
                <a:ea typeface="Source Sans Pro"/>
                <a:cs typeface="Source Sans Pro"/>
                <a:sym typeface="Source Sans Pro"/>
              </a:rPr>
              <a:t> Students co-write in a document. Teachers see how ideas develop together.</a:t>
            </a:r>
          </a:p>
          <a:p>
            <a:pPr algn="l">
              <a:lnSpc>
                <a:spcPts val="3864"/>
              </a:lnSpc>
            </a:pPr>
            <a:r>
              <a:rPr lang="en-US" sz="2300" b="1" spc="98">
                <a:solidFill>
                  <a:srgbClr val="000000"/>
                </a:solidFill>
                <a:latin typeface="Source Sans Pro Bold"/>
                <a:ea typeface="Source Sans Pro Bold"/>
                <a:cs typeface="Source Sans Pro Bold"/>
                <a:sym typeface="Source Sans Pro Bold"/>
              </a:rPr>
              <a:t>Peer Teaching:</a:t>
            </a:r>
            <a:r>
              <a:rPr lang="en-US" sz="2300" spc="98">
                <a:solidFill>
                  <a:srgbClr val="000000"/>
                </a:solidFill>
                <a:latin typeface="Source Sans Pro"/>
                <a:ea typeface="Source Sans Pro"/>
                <a:cs typeface="Source Sans Pro"/>
                <a:sym typeface="Source Sans Pro"/>
              </a:rPr>
              <a:t> Students explain topics to peers. Teaching others shows real understanding.</a:t>
            </a:r>
          </a:p>
          <a:p>
            <a:pPr algn="l">
              <a:lnSpc>
                <a:spcPts val="3864"/>
              </a:lnSpc>
            </a:pPr>
            <a:r>
              <a:rPr lang="en-US" sz="2300" b="1" spc="98">
                <a:solidFill>
                  <a:srgbClr val="000000"/>
                </a:solidFill>
                <a:latin typeface="Source Sans Pro Bold"/>
                <a:ea typeface="Source Sans Pro Bold"/>
                <a:cs typeface="Source Sans Pro Bold"/>
                <a:sym typeface="Source Sans Pro Bold"/>
              </a:rPr>
              <a:t>Class Blogs/Wikis: </a:t>
            </a:r>
            <a:r>
              <a:rPr lang="en-US" sz="2300" spc="98">
                <a:solidFill>
                  <a:srgbClr val="000000"/>
                </a:solidFill>
                <a:latin typeface="Source Sans Pro"/>
                <a:ea typeface="Source Sans Pro"/>
                <a:cs typeface="Source Sans Pro"/>
                <a:sym typeface="Source Sans Pro"/>
              </a:rPr>
              <a:t>Shared online spaces. They record collective learning.</a:t>
            </a:r>
          </a:p>
          <a:p>
            <a:pPr algn="l">
              <a:lnSpc>
                <a:spcPts val="3864"/>
              </a:lnSpc>
            </a:pPr>
            <a:r>
              <a:rPr lang="en-US" sz="2300" b="1" spc="98">
                <a:solidFill>
                  <a:srgbClr val="000000"/>
                </a:solidFill>
                <a:latin typeface="Source Sans Pro Bold"/>
                <a:ea typeface="Source Sans Pro Bold"/>
                <a:cs typeface="Source Sans Pro Bold"/>
                <a:sym typeface="Source Sans Pro Bold"/>
              </a:rPr>
              <a:t>Learning Partnerships: </a:t>
            </a:r>
            <a:r>
              <a:rPr lang="en-US" sz="2300" spc="98">
                <a:solidFill>
                  <a:srgbClr val="000000"/>
                </a:solidFill>
                <a:latin typeface="Source Sans Pro"/>
                <a:ea typeface="Source Sans Pro"/>
                <a:cs typeface="Source Sans Pro"/>
                <a:sym typeface="Source Sans Pro"/>
              </a:rPr>
              <a:t>Pairs coach each other. This builds responsibility and peer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Digital Tools</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3512744" y="2092960"/>
            <a:ext cx="13746556"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Technology collects ongoing evidence of participation, progress, and effort. It can save time, but both teachers and students might be overwhelmed by too much data.</a:t>
            </a:r>
          </a:p>
        </p:txBody>
      </p:sp>
      <p:sp>
        <p:nvSpPr>
          <p:cNvPr id="7" name="TextBox 7"/>
          <p:cNvSpPr txBox="1"/>
          <p:nvPr/>
        </p:nvSpPr>
        <p:spPr>
          <a:xfrm>
            <a:off x="1177985" y="3651885"/>
            <a:ext cx="15905798" cy="2887980"/>
          </a:xfrm>
          <a:prstGeom prst="rect">
            <a:avLst/>
          </a:prstGeom>
        </p:spPr>
        <p:txBody>
          <a:bodyPr lIns="0" tIns="0" rIns="0" bIns="0" rtlCol="0" anchor="t">
            <a:spAutoFit/>
          </a:bodyPr>
          <a:lstStyle/>
          <a:p>
            <a:pPr algn="l">
              <a:lnSpc>
                <a:spcPts val="3840"/>
              </a:lnSpc>
            </a:pPr>
            <a:r>
              <a:rPr lang="en-US" sz="2400" b="1" spc="103">
                <a:solidFill>
                  <a:srgbClr val="000000"/>
                </a:solidFill>
                <a:latin typeface="Source Sans Pro Bold"/>
                <a:ea typeface="Source Sans Pro Bold"/>
                <a:cs typeface="Source Sans Pro Bold"/>
                <a:sym typeface="Source Sans Pro Bold"/>
              </a:rPr>
              <a:t>LMS: </a:t>
            </a:r>
            <a:r>
              <a:rPr lang="en-US" sz="2400" spc="103">
                <a:solidFill>
                  <a:srgbClr val="000000"/>
                </a:solidFill>
                <a:latin typeface="Source Sans Pro"/>
                <a:ea typeface="Source Sans Pro"/>
                <a:cs typeface="Source Sans Pro"/>
                <a:sym typeface="Source Sans Pro"/>
              </a:rPr>
              <a:t>Platforms like CREA2 or Moodle. They track assignments and participation.</a:t>
            </a:r>
          </a:p>
          <a:p>
            <a:pPr algn="l">
              <a:lnSpc>
                <a:spcPts val="3840"/>
              </a:lnSpc>
            </a:pPr>
            <a:r>
              <a:rPr lang="en-US" sz="2400" b="1" spc="103">
                <a:solidFill>
                  <a:srgbClr val="000000"/>
                </a:solidFill>
                <a:latin typeface="Source Sans Pro Bold"/>
                <a:ea typeface="Source Sans Pro Bold"/>
                <a:cs typeface="Source Sans Pro Bold"/>
                <a:sym typeface="Source Sans Pro Bold"/>
              </a:rPr>
              <a:t>Analytics Dashboards: </a:t>
            </a:r>
            <a:r>
              <a:rPr lang="en-US" sz="2400" spc="103">
                <a:solidFill>
                  <a:srgbClr val="000000"/>
                </a:solidFill>
                <a:latin typeface="Source Sans Pro"/>
                <a:ea typeface="Source Sans Pro"/>
                <a:cs typeface="Source Sans Pro"/>
                <a:sym typeface="Source Sans Pro"/>
              </a:rPr>
              <a:t>Show log-ins and task completion. They highlight patterns and trends.</a:t>
            </a:r>
          </a:p>
          <a:p>
            <a:pPr algn="l">
              <a:lnSpc>
                <a:spcPts val="3840"/>
              </a:lnSpc>
            </a:pPr>
            <a:r>
              <a:rPr lang="en-US" sz="2400" b="1" spc="103">
                <a:solidFill>
                  <a:srgbClr val="000000"/>
                </a:solidFill>
                <a:latin typeface="Source Sans Pro Bold"/>
                <a:ea typeface="Source Sans Pro Bold"/>
                <a:cs typeface="Source Sans Pro Bold"/>
                <a:sym typeface="Source Sans Pro Bold"/>
              </a:rPr>
              <a:t>Digital Quizzes &amp; Games:</a:t>
            </a:r>
            <a:r>
              <a:rPr lang="en-US" sz="2400" spc="103">
                <a:solidFill>
                  <a:srgbClr val="000000"/>
                </a:solidFill>
                <a:latin typeface="Source Sans Pro"/>
                <a:ea typeface="Source Sans Pro"/>
                <a:cs typeface="Source Sans Pro"/>
                <a:sym typeface="Source Sans Pro"/>
              </a:rPr>
              <a:t> Kahoot, Wayground, Wordwall. They engage students and give instant feedback/results.</a:t>
            </a:r>
          </a:p>
          <a:p>
            <a:pPr algn="l">
              <a:lnSpc>
                <a:spcPts val="3840"/>
              </a:lnSpc>
            </a:pPr>
            <a:r>
              <a:rPr lang="en-US" sz="2400" b="1" spc="103">
                <a:solidFill>
                  <a:srgbClr val="000000"/>
                </a:solidFill>
                <a:latin typeface="Source Sans Pro Bold"/>
                <a:ea typeface="Source Sans Pro Bold"/>
                <a:cs typeface="Source Sans Pro Bold"/>
                <a:sym typeface="Source Sans Pro Bold"/>
              </a:rPr>
              <a:t>Language Apps:</a:t>
            </a:r>
            <a:r>
              <a:rPr lang="en-US" sz="2400" spc="103">
                <a:solidFill>
                  <a:srgbClr val="000000"/>
                </a:solidFill>
                <a:latin typeface="Source Sans Pro"/>
                <a:ea typeface="Source Sans Pro"/>
                <a:cs typeface="Source Sans Pro"/>
                <a:sym typeface="Source Sans Pro"/>
              </a:rPr>
              <a:t> Tools like Duolingo. They give extra practice and record effort.</a:t>
            </a:r>
          </a:p>
          <a:p>
            <a:pPr algn="l">
              <a:lnSpc>
                <a:spcPts val="3840"/>
              </a:lnSpc>
            </a:pPr>
            <a:r>
              <a:rPr lang="en-US" sz="2400" b="1" spc="103">
                <a:solidFill>
                  <a:srgbClr val="000000"/>
                </a:solidFill>
                <a:latin typeface="Source Sans Pro Bold"/>
                <a:ea typeface="Source Sans Pro Bold"/>
                <a:cs typeface="Source Sans Pro Bold"/>
                <a:sym typeface="Source Sans Pro Bold"/>
              </a:rPr>
              <a:t>E-Portfolios:</a:t>
            </a:r>
            <a:r>
              <a:rPr lang="en-US" sz="2400" spc="103">
                <a:solidFill>
                  <a:srgbClr val="000000"/>
                </a:solidFill>
                <a:latin typeface="Source Sans Pro"/>
                <a:ea typeface="Source Sans Pro"/>
                <a:cs typeface="Source Sans Pro"/>
                <a:sym typeface="Source Sans Pro"/>
              </a:rPr>
              <a:t> Digital collections of work. They are long-term records of learning.</a:t>
            </a:r>
          </a:p>
          <a:p>
            <a:pPr algn="l">
              <a:lnSpc>
                <a:spcPts val="3840"/>
              </a:lnSpc>
            </a:pPr>
            <a:r>
              <a:rPr lang="en-US" sz="2400" b="1" spc="103">
                <a:solidFill>
                  <a:srgbClr val="000000"/>
                </a:solidFill>
                <a:latin typeface="Source Sans Pro Bold"/>
                <a:ea typeface="Source Sans Pro Bold"/>
                <a:cs typeface="Source Sans Pro Bold"/>
                <a:sym typeface="Source Sans Pro Bold"/>
              </a:rPr>
              <a:t>Recording Tools:</a:t>
            </a:r>
            <a:r>
              <a:rPr lang="en-US" sz="2400" spc="103">
                <a:solidFill>
                  <a:srgbClr val="000000"/>
                </a:solidFill>
                <a:latin typeface="Source Sans Pro"/>
                <a:ea typeface="Source Sans Pro"/>
                <a:cs typeface="Source Sans Pro"/>
                <a:sym typeface="Source Sans Pro"/>
              </a:rPr>
              <a:t> Audio/video of student work. They let teachers and learners review progress.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6924" y="8050274"/>
            <a:ext cx="4375051" cy="1510469"/>
          </a:xfrm>
          <a:custGeom>
            <a:avLst/>
            <a:gdLst/>
            <a:ahLst/>
            <a:cxnLst/>
            <a:rect l="l" t="t" r="r" b="b"/>
            <a:pathLst>
              <a:path w="4375051" h="1510469">
                <a:moveTo>
                  <a:pt x="0" y="0"/>
                </a:moveTo>
                <a:lnTo>
                  <a:pt x="4375051" y="0"/>
                </a:lnTo>
                <a:lnTo>
                  <a:pt x="4375051" y="1510469"/>
                </a:lnTo>
                <a:lnTo>
                  <a:pt x="0" y="151046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77985" y="634365"/>
            <a:ext cx="8837329" cy="712470"/>
          </a:xfrm>
          <a:prstGeom prst="rect">
            <a:avLst/>
          </a:prstGeom>
        </p:spPr>
        <p:txBody>
          <a:bodyPr lIns="0" tIns="0" rIns="0" bIns="0" rtlCol="0" anchor="t">
            <a:spAutoFit/>
          </a:bodyPr>
          <a:lstStyle/>
          <a:p>
            <a:pPr algn="ctr">
              <a:lnSpc>
                <a:spcPts val="5880"/>
              </a:lnSpc>
              <a:spcBef>
                <a:spcPct val="0"/>
              </a:spcBef>
            </a:pPr>
            <a:r>
              <a:rPr lang="en-US" sz="4200" b="1" spc="180">
                <a:solidFill>
                  <a:srgbClr val="4285DA"/>
                </a:solidFill>
                <a:latin typeface="Source Sans Pro Bold"/>
                <a:ea typeface="Source Sans Pro Bold"/>
                <a:cs typeface="Source Sans Pro Bold"/>
                <a:sym typeface="Source Sans Pro Bold"/>
              </a:rPr>
              <a:t>Collaborative Evidence</a:t>
            </a:r>
          </a:p>
        </p:txBody>
      </p:sp>
      <p:sp>
        <p:nvSpPr>
          <p:cNvPr id="4" name="Freeform 4"/>
          <p:cNvSpPr/>
          <p:nvPr/>
        </p:nvSpPr>
        <p:spPr>
          <a:xfrm>
            <a:off x="15525526" y="3203785"/>
            <a:ext cx="5037889" cy="6356958"/>
          </a:xfrm>
          <a:custGeom>
            <a:avLst/>
            <a:gdLst/>
            <a:ahLst/>
            <a:cxnLst/>
            <a:rect l="l" t="t" r="r" b="b"/>
            <a:pathLst>
              <a:path w="5037889" h="6356958">
                <a:moveTo>
                  <a:pt x="0" y="0"/>
                </a:moveTo>
                <a:lnTo>
                  <a:pt x="5037890" y="0"/>
                </a:lnTo>
                <a:lnTo>
                  <a:pt x="5037890" y="6356958"/>
                </a:lnTo>
                <a:lnTo>
                  <a:pt x="0" y="6356958"/>
                </a:lnTo>
                <a:lnTo>
                  <a:pt x="0" y="0"/>
                </a:lnTo>
                <a:close/>
              </a:path>
            </a:pathLst>
          </a:custGeom>
          <a:blipFill>
            <a:blip r:embed="rId3">
              <a:alphaModFix amt="30000"/>
            </a:blip>
            <a:stretch>
              <a:fillRect/>
            </a:stretch>
          </a:blipFill>
        </p:spPr>
        <p:txBody>
          <a:bodyPr/>
          <a:lstStyle/>
          <a:p>
            <a:endParaRPr lang="en-US"/>
          </a:p>
        </p:txBody>
      </p:sp>
      <p:sp>
        <p:nvSpPr>
          <p:cNvPr id="5" name="Freeform 5"/>
          <p:cNvSpPr/>
          <p:nvPr/>
        </p:nvSpPr>
        <p:spPr>
          <a:xfrm>
            <a:off x="-2275092" y="838171"/>
            <a:ext cx="5037889" cy="6356958"/>
          </a:xfrm>
          <a:custGeom>
            <a:avLst/>
            <a:gdLst/>
            <a:ahLst/>
            <a:cxnLst/>
            <a:rect l="l" t="t" r="r" b="b"/>
            <a:pathLst>
              <a:path w="5037889" h="6356958">
                <a:moveTo>
                  <a:pt x="0" y="0"/>
                </a:moveTo>
                <a:lnTo>
                  <a:pt x="5037889" y="0"/>
                </a:lnTo>
                <a:lnTo>
                  <a:pt x="5037889" y="6356958"/>
                </a:lnTo>
                <a:lnTo>
                  <a:pt x="0" y="6356958"/>
                </a:lnTo>
                <a:lnTo>
                  <a:pt x="0" y="0"/>
                </a:lnTo>
                <a:close/>
              </a:path>
            </a:pathLst>
          </a:custGeom>
          <a:blipFill>
            <a:blip r:embed="rId3">
              <a:alphaModFix amt="21999"/>
            </a:blip>
            <a:stretch>
              <a:fillRect/>
            </a:stretch>
          </a:blipFill>
        </p:spPr>
        <p:txBody>
          <a:bodyPr/>
          <a:lstStyle/>
          <a:p>
            <a:endParaRPr lang="en-US"/>
          </a:p>
        </p:txBody>
      </p:sp>
      <p:sp>
        <p:nvSpPr>
          <p:cNvPr id="6" name="TextBox 6"/>
          <p:cNvSpPr txBox="1"/>
          <p:nvPr/>
        </p:nvSpPr>
        <p:spPr>
          <a:xfrm>
            <a:off x="2704450" y="2121219"/>
            <a:ext cx="14206002" cy="860425"/>
          </a:xfrm>
          <a:prstGeom prst="rect">
            <a:avLst/>
          </a:prstGeom>
        </p:spPr>
        <p:txBody>
          <a:bodyPr lIns="0" tIns="0" rIns="0" bIns="0" rtlCol="0" anchor="t">
            <a:spAutoFit/>
          </a:bodyPr>
          <a:lstStyle/>
          <a:p>
            <a:pPr algn="l">
              <a:lnSpc>
                <a:spcPts val="3499"/>
              </a:lnSpc>
              <a:spcBef>
                <a:spcPct val="0"/>
              </a:spcBef>
            </a:pPr>
            <a:r>
              <a:rPr lang="en-US" sz="2499" spc="107">
                <a:solidFill>
                  <a:srgbClr val="000000"/>
                </a:solidFill>
                <a:latin typeface="Source Sans Pro"/>
                <a:ea typeface="Source Sans Pro"/>
                <a:cs typeface="Source Sans Pro"/>
                <a:sym typeface="Source Sans Pro"/>
              </a:rPr>
              <a:t>These activities show what learners can do together. They build communication, accountability, and teamwork. Teachers should monitor groups to make sure every student participates.</a:t>
            </a:r>
          </a:p>
        </p:txBody>
      </p:sp>
      <p:sp>
        <p:nvSpPr>
          <p:cNvPr id="7" name="TextBox 7"/>
          <p:cNvSpPr txBox="1"/>
          <p:nvPr/>
        </p:nvSpPr>
        <p:spPr>
          <a:xfrm>
            <a:off x="1985199" y="4027488"/>
            <a:ext cx="14593412" cy="2393442"/>
          </a:xfrm>
          <a:prstGeom prst="rect">
            <a:avLst/>
          </a:prstGeom>
        </p:spPr>
        <p:txBody>
          <a:bodyPr lIns="0" tIns="0" rIns="0" bIns="0" rtlCol="0" anchor="t">
            <a:spAutoFit/>
          </a:bodyPr>
          <a:lstStyle/>
          <a:p>
            <a:pPr algn="l">
              <a:lnSpc>
                <a:spcPts val="3864"/>
              </a:lnSpc>
            </a:pPr>
            <a:r>
              <a:rPr lang="en-US" sz="2300" b="1" spc="98">
                <a:solidFill>
                  <a:srgbClr val="000000"/>
                </a:solidFill>
                <a:latin typeface="Source Sans Pro Bold"/>
                <a:ea typeface="Source Sans Pro Bold"/>
                <a:cs typeface="Source Sans Pro Bold"/>
                <a:sym typeface="Source Sans Pro Bold"/>
              </a:rPr>
              <a:t>Group Projects: </a:t>
            </a:r>
            <a:r>
              <a:rPr lang="en-US" sz="2300" spc="98">
                <a:solidFill>
                  <a:srgbClr val="000000"/>
                </a:solidFill>
                <a:latin typeface="Source Sans Pro"/>
                <a:ea typeface="Source Sans Pro"/>
                <a:cs typeface="Source Sans Pro"/>
                <a:sym typeface="Source Sans Pro"/>
              </a:rPr>
              <a:t>Joint research, presentations or campaigns. Evidence comes from both process and product.</a:t>
            </a:r>
          </a:p>
          <a:p>
            <a:pPr algn="l">
              <a:lnSpc>
                <a:spcPts val="3864"/>
              </a:lnSpc>
            </a:pPr>
            <a:r>
              <a:rPr lang="en-US" sz="2300" b="1" spc="98">
                <a:solidFill>
                  <a:srgbClr val="000000"/>
                </a:solidFill>
                <a:latin typeface="Source Sans Pro Bold"/>
                <a:ea typeface="Source Sans Pro Bold"/>
                <a:cs typeface="Source Sans Pro Bold"/>
                <a:sym typeface="Source Sans Pro Bold"/>
              </a:rPr>
              <a:t>Shared Writing:</a:t>
            </a:r>
            <a:r>
              <a:rPr lang="en-US" sz="2300" spc="98">
                <a:solidFill>
                  <a:srgbClr val="000000"/>
                </a:solidFill>
                <a:latin typeface="Source Sans Pro"/>
                <a:ea typeface="Source Sans Pro"/>
                <a:cs typeface="Source Sans Pro"/>
                <a:sym typeface="Source Sans Pro"/>
              </a:rPr>
              <a:t> Students co-write in a document. Teachers see how ideas develop together.</a:t>
            </a:r>
          </a:p>
          <a:p>
            <a:pPr algn="l">
              <a:lnSpc>
                <a:spcPts val="3864"/>
              </a:lnSpc>
            </a:pPr>
            <a:r>
              <a:rPr lang="en-US" sz="2300" b="1" spc="98">
                <a:solidFill>
                  <a:srgbClr val="000000"/>
                </a:solidFill>
                <a:latin typeface="Source Sans Pro Bold"/>
                <a:ea typeface="Source Sans Pro Bold"/>
                <a:cs typeface="Source Sans Pro Bold"/>
                <a:sym typeface="Source Sans Pro Bold"/>
              </a:rPr>
              <a:t>Peer Teaching:</a:t>
            </a:r>
            <a:r>
              <a:rPr lang="en-US" sz="2300" spc="98">
                <a:solidFill>
                  <a:srgbClr val="000000"/>
                </a:solidFill>
                <a:latin typeface="Source Sans Pro"/>
                <a:ea typeface="Source Sans Pro"/>
                <a:cs typeface="Source Sans Pro"/>
                <a:sym typeface="Source Sans Pro"/>
              </a:rPr>
              <a:t> Students explain topics to peers. Teaching others shows real understanding.</a:t>
            </a:r>
          </a:p>
          <a:p>
            <a:pPr algn="l">
              <a:lnSpc>
                <a:spcPts val="3864"/>
              </a:lnSpc>
            </a:pPr>
            <a:r>
              <a:rPr lang="en-US" sz="2300" b="1" spc="98">
                <a:solidFill>
                  <a:srgbClr val="000000"/>
                </a:solidFill>
                <a:latin typeface="Source Sans Pro Bold"/>
                <a:ea typeface="Source Sans Pro Bold"/>
                <a:cs typeface="Source Sans Pro Bold"/>
                <a:sym typeface="Source Sans Pro Bold"/>
              </a:rPr>
              <a:t>Class Blogs/Wikis: </a:t>
            </a:r>
            <a:r>
              <a:rPr lang="en-US" sz="2300" spc="98">
                <a:solidFill>
                  <a:srgbClr val="000000"/>
                </a:solidFill>
                <a:latin typeface="Source Sans Pro"/>
                <a:ea typeface="Source Sans Pro"/>
                <a:cs typeface="Source Sans Pro"/>
                <a:sym typeface="Source Sans Pro"/>
              </a:rPr>
              <a:t>Shared online spaces. They record collective learning.</a:t>
            </a:r>
          </a:p>
          <a:p>
            <a:pPr algn="l">
              <a:lnSpc>
                <a:spcPts val="3864"/>
              </a:lnSpc>
            </a:pPr>
            <a:r>
              <a:rPr lang="en-US" sz="2300" b="1" spc="98">
                <a:solidFill>
                  <a:srgbClr val="000000"/>
                </a:solidFill>
                <a:latin typeface="Source Sans Pro Bold"/>
                <a:ea typeface="Source Sans Pro Bold"/>
                <a:cs typeface="Source Sans Pro Bold"/>
                <a:sym typeface="Source Sans Pro Bold"/>
              </a:rPr>
              <a:t>Learning Partnerships: </a:t>
            </a:r>
            <a:r>
              <a:rPr lang="en-US" sz="2300" spc="98">
                <a:solidFill>
                  <a:srgbClr val="000000"/>
                </a:solidFill>
                <a:latin typeface="Source Sans Pro"/>
                <a:ea typeface="Source Sans Pro"/>
                <a:cs typeface="Source Sans Pro"/>
                <a:sym typeface="Source Sans Pro"/>
              </a:rPr>
              <a:t>Pairs coach each other. This builds responsibility and peer support.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Vivacious</vt:lpstr>
      <vt:lpstr>Source Sans Pro</vt:lpstr>
      <vt:lpstr>Arial</vt:lpstr>
      <vt:lpstr>Fredericka the Great</vt:lpstr>
      <vt:lpstr>Source Sans Pro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Evidence: Assessment tools</dc:title>
  <cp:lastModifiedBy>Fabiana Farias</cp:lastModifiedBy>
  <cp:revision>2</cp:revision>
  <dcterms:created xsi:type="dcterms:W3CDTF">2006-08-16T00:00:00Z</dcterms:created>
  <dcterms:modified xsi:type="dcterms:W3CDTF">2025-09-28T14:08:41Z</dcterms:modified>
  <dc:identifier>DAG0NclgvxA</dc:identifier>
</cp:coreProperties>
</file>