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2" r:id="rId13"/>
    <p:sldId id="263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13.xml"/><Relationship Id="rId1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02884-7D30-41C3-80E1-606413565B11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UY"/>
        </a:p>
      </dgm:t>
    </dgm:pt>
    <dgm:pt modelId="{A774183B-4E4D-45DB-B76C-D35F7B680CEC}">
      <dgm:prSet phldrT="[Texto]"/>
      <dgm:spPr/>
      <dgm:t>
        <a:bodyPr/>
        <a:lstStyle/>
        <a:p>
          <a:r>
            <a:rPr lang="es-UY" dirty="0"/>
            <a:t>Deriva continental</a:t>
          </a:r>
        </a:p>
      </dgm:t>
    </dgm:pt>
    <dgm:pt modelId="{13419AED-36C6-429C-B229-87B0B99F740D}" type="parTrans" cxnId="{5A76DB7A-CEBA-499A-A8CD-C60FE68BFB87}">
      <dgm:prSet/>
      <dgm:spPr/>
      <dgm:t>
        <a:bodyPr/>
        <a:lstStyle/>
        <a:p>
          <a:endParaRPr lang="es-UY"/>
        </a:p>
      </dgm:t>
    </dgm:pt>
    <dgm:pt modelId="{7A94CAED-88EC-48AB-8D17-79088F3AA0FD}" type="sibTrans" cxnId="{5A76DB7A-CEBA-499A-A8CD-C60FE68BFB87}">
      <dgm:prSet/>
      <dgm:spPr/>
      <dgm:t>
        <a:bodyPr/>
        <a:lstStyle/>
        <a:p>
          <a:endParaRPr lang="es-UY"/>
        </a:p>
      </dgm:t>
    </dgm:pt>
    <dgm:pt modelId="{554435A0-7C04-41B8-9C76-22CB12F24BA2}">
      <dgm:prSet phldrT="[Texto]"/>
      <dgm:spPr/>
      <dgm:t>
        <a:bodyPr/>
        <a:lstStyle/>
        <a:p>
          <a:r>
            <a:rPr lang="es-UY" b="0" i="0" u="none" dirty="0"/>
            <a:t>El rompecabezas continental</a:t>
          </a:r>
          <a:endParaRPr lang="es-UY" b="0" dirty="0"/>
        </a:p>
      </dgm:t>
    </dgm:pt>
    <dgm:pt modelId="{A429144D-3271-4611-A1A6-27F16760F097}" type="parTrans" cxnId="{18CE5679-3716-490A-B1CE-84C3983B3077}">
      <dgm:prSet/>
      <dgm:spPr/>
      <dgm:t>
        <a:bodyPr/>
        <a:lstStyle/>
        <a:p>
          <a:endParaRPr lang="es-UY"/>
        </a:p>
      </dgm:t>
    </dgm:pt>
    <dgm:pt modelId="{1ED3998D-94FB-4C59-8992-DA5550522918}" type="sibTrans" cxnId="{18CE5679-3716-490A-B1CE-84C3983B3077}">
      <dgm:prSet/>
      <dgm:spPr/>
      <dgm:t>
        <a:bodyPr/>
        <a:lstStyle/>
        <a:p>
          <a:endParaRPr lang="es-UY"/>
        </a:p>
      </dgm:t>
    </dgm:pt>
    <dgm:pt modelId="{D37B194F-B120-42A0-A0CE-B7604B153965}">
      <dgm:prSet phldrT="[Texto]"/>
      <dgm:spPr/>
      <dgm:t>
        <a:bodyPr/>
        <a:lstStyle/>
        <a:p>
          <a:r>
            <a:rPr lang="es-UY" b="0" i="0" u="none" dirty="0"/>
            <a:t>Los fósiles de animales y plantas son los mismos en costas separadas por el mar. </a:t>
          </a:r>
          <a:endParaRPr lang="es-UY" b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C0062C4-B6BD-426E-9286-F55326FE5A17}" type="parTrans" cxnId="{8CDBBBB8-CE74-4092-BD6D-168299FD6CD7}">
      <dgm:prSet/>
      <dgm:spPr/>
      <dgm:t>
        <a:bodyPr/>
        <a:lstStyle/>
        <a:p>
          <a:endParaRPr lang="es-UY"/>
        </a:p>
      </dgm:t>
    </dgm:pt>
    <dgm:pt modelId="{0B849315-9B6C-4D6D-9A74-F0CC14D17E5A}" type="sibTrans" cxnId="{8CDBBBB8-CE74-4092-BD6D-168299FD6CD7}">
      <dgm:prSet/>
      <dgm:spPr/>
      <dgm:t>
        <a:bodyPr/>
        <a:lstStyle/>
        <a:p>
          <a:endParaRPr lang="es-UY"/>
        </a:p>
      </dgm:t>
    </dgm:pt>
    <dgm:pt modelId="{E47CE6D8-6978-4285-80FD-72AC1ADEDC7E}">
      <dgm:prSet phldrT="[Texto]"/>
      <dgm:spPr/>
      <dgm:t>
        <a:bodyPr/>
        <a:lstStyle/>
        <a:p>
          <a:r>
            <a:rPr lang="es-UY" b="0" i="0" u="none" dirty="0"/>
            <a:t>Los tipos de rocas y otras características geológicas.</a:t>
          </a:r>
          <a:endParaRPr lang="es-U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A191B36-D712-4B86-B095-66B0D73544F7}" type="parTrans" cxnId="{78FC72C1-C233-48F1-83CC-79BA9A84C8A1}">
      <dgm:prSet/>
      <dgm:spPr/>
      <dgm:t>
        <a:bodyPr/>
        <a:lstStyle/>
        <a:p>
          <a:endParaRPr lang="es-UY"/>
        </a:p>
      </dgm:t>
    </dgm:pt>
    <dgm:pt modelId="{F83C0AB4-4F77-429A-93C0-B3B10EBB191F}" type="sibTrans" cxnId="{78FC72C1-C233-48F1-83CC-79BA9A84C8A1}">
      <dgm:prSet/>
      <dgm:spPr/>
      <dgm:t>
        <a:bodyPr/>
        <a:lstStyle/>
        <a:p>
          <a:endParaRPr lang="es-UY"/>
        </a:p>
      </dgm:t>
    </dgm:pt>
    <dgm:pt modelId="{D73FC45A-C2A6-430C-9DF4-C42DF6BD4FB8}">
      <dgm:prSet phldrT="[Texto]"/>
      <dgm:spPr/>
      <dgm:t>
        <a:bodyPr/>
        <a:lstStyle/>
        <a:p>
          <a:r>
            <a:rPr lang="es-UY" b="0" i="0" u="none" dirty="0"/>
            <a:t>Las evidencias del clima de las eras glaciares (paleo-clima)</a:t>
          </a:r>
          <a:endParaRPr lang="es-UY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67D9776-3ACA-40B2-9795-E53387F4015C}" type="parTrans" cxnId="{9E3369B5-BA0F-4110-83F7-B91489E64AB7}">
      <dgm:prSet/>
      <dgm:spPr/>
      <dgm:t>
        <a:bodyPr/>
        <a:lstStyle/>
        <a:p>
          <a:endParaRPr lang="es-UY"/>
        </a:p>
      </dgm:t>
    </dgm:pt>
    <dgm:pt modelId="{789D35BF-EF9B-4C5C-BFDF-2FD52800BA6C}" type="sibTrans" cxnId="{9E3369B5-BA0F-4110-83F7-B91489E64AB7}">
      <dgm:prSet/>
      <dgm:spPr/>
      <dgm:t>
        <a:bodyPr/>
        <a:lstStyle/>
        <a:p>
          <a:endParaRPr lang="es-UY"/>
        </a:p>
      </dgm:t>
    </dgm:pt>
    <dgm:pt modelId="{600A099D-2D2E-4E28-999C-405C35AE17A7}" type="pres">
      <dgm:prSet presAssocID="{9EB02884-7D30-41C3-80E1-606413565B1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5E6F23-F19E-4985-BDC2-41B72390543C}" type="pres">
      <dgm:prSet presAssocID="{9EB02884-7D30-41C3-80E1-606413565B11}" presName="matrix" presStyleCnt="0"/>
      <dgm:spPr/>
    </dgm:pt>
    <dgm:pt modelId="{023E95F5-1494-4CDE-A04A-624A26BA00F1}" type="pres">
      <dgm:prSet presAssocID="{9EB02884-7D30-41C3-80E1-606413565B11}" presName="tile1" presStyleLbl="node1" presStyleIdx="0" presStyleCnt="4"/>
      <dgm:spPr/>
    </dgm:pt>
    <dgm:pt modelId="{C36C659D-AFF3-4DE7-950A-20953D876DD6}" type="pres">
      <dgm:prSet presAssocID="{9EB02884-7D30-41C3-80E1-606413565B1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3BB7EE-E060-474D-AB91-E570E8EE39D6}" type="pres">
      <dgm:prSet presAssocID="{9EB02884-7D30-41C3-80E1-606413565B11}" presName="tile2" presStyleLbl="node1" presStyleIdx="1" presStyleCnt="4" custLinFactNeighborX="6272" custLinFactNeighborY="-6202"/>
      <dgm:spPr/>
    </dgm:pt>
    <dgm:pt modelId="{6D36EEAC-8F1E-43A9-852D-8477B751065F}" type="pres">
      <dgm:prSet presAssocID="{9EB02884-7D30-41C3-80E1-606413565B1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904E9DD-89E8-4E61-B56B-364D0310ACBA}" type="pres">
      <dgm:prSet presAssocID="{9EB02884-7D30-41C3-80E1-606413565B11}" presName="tile3" presStyleLbl="node1" presStyleIdx="2" presStyleCnt="4"/>
      <dgm:spPr/>
    </dgm:pt>
    <dgm:pt modelId="{6D0DF7B3-D434-4CC3-BC01-08CDD9D46174}" type="pres">
      <dgm:prSet presAssocID="{9EB02884-7D30-41C3-80E1-606413565B1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ADE385-0E15-4F8A-88B1-6E88DBD57D13}" type="pres">
      <dgm:prSet presAssocID="{9EB02884-7D30-41C3-80E1-606413565B11}" presName="tile4" presStyleLbl="node1" presStyleIdx="3" presStyleCnt="4"/>
      <dgm:spPr/>
    </dgm:pt>
    <dgm:pt modelId="{99483536-6D24-4E0E-A9AD-EF19083C05DE}" type="pres">
      <dgm:prSet presAssocID="{9EB02884-7D30-41C3-80E1-606413565B1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E6D737D-960A-4DEA-9E0B-B6AB2230372A}" type="pres">
      <dgm:prSet presAssocID="{9EB02884-7D30-41C3-80E1-606413565B1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AB1E208-53DA-4D8B-97E3-EB4942BB618C}" type="presOf" srcId="{554435A0-7C04-41B8-9C76-22CB12F24BA2}" destId="{C36C659D-AFF3-4DE7-950A-20953D876DD6}" srcOrd="1" destOrd="0" presId="urn:microsoft.com/office/officeart/2005/8/layout/matrix1"/>
    <dgm:cxn modelId="{180B3E4F-2262-4FE4-BD45-993A2A8FD503}" type="presOf" srcId="{9EB02884-7D30-41C3-80E1-606413565B11}" destId="{600A099D-2D2E-4E28-999C-405C35AE17A7}" srcOrd="0" destOrd="0" presId="urn:microsoft.com/office/officeart/2005/8/layout/matrix1"/>
    <dgm:cxn modelId="{BBA35B6F-844F-43CE-9FF7-224BD05B46B0}" type="presOf" srcId="{D73FC45A-C2A6-430C-9DF4-C42DF6BD4FB8}" destId="{99483536-6D24-4E0E-A9AD-EF19083C05DE}" srcOrd="1" destOrd="0" presId="urn:microsoft.com/office/officeart/2005/8/layout/matrix1"/>
    <dgm:cxn modelId="{4F186F4F-09C5-4203-B100-53EDD876F7BB}" type="presOf" srcId="{D73FC45A-C2A6-430C-9DF4-C42DF6BD4FB8}" destId="{32ADE385-0E15-4F8A-88B1-6E88DBD57D13}" srcOrd="0" destOrd="0" presId="urn:microsoft.com/office/officeart/2005/8/layout/matrix1"/>
    <dgm:cxn modelId="{FABFB06F-FCBA-426B-A987-EC3C9A4228D8}" type="presOf" srcId="{554435A0-7C04-41B8-9C76-22CB12F24BA2}" destId="{023E95F5-1494-4CDE-A04A-624A26BA00F1}" srcOrd="0" destOrd="0" presId="urn:microsoft.com/office/officeart/2005/8/layout/matrix1"/>
    <dgm:cxn modelId="{545C5450-EFFC-4D91-B23E-49B084BE55C0}" type="presOf" srcId="{E47CE6D8-6978-4285-80FD-72AC1ADEDC7E}" destId="{6D0DF7B3-D434-4CC3-BC01-08CDD9D46174}" srcOrd="1" destOrd="0" presId="urn:microsoft.com/office/officeart/2005/8/layout/matrix1"/>
    <dgm:cxn modelId="{18CE5679-3716-490A-B1CE-84C3983B3077}" srcId="{A774183B-4E4D-45DB-B76C-D35F7B680CEC}" destId="{554435A0-7C04-41B8-9C76-22CB12F24BA2}" srcOrd="0" destOrd="0" parTransId="{A429144D-3271-4611-A1A6-27F16760F097}" sibTransId="{1ED3998D-94FB-4C59-8992-DA5550522918}"/>
    <dgm:cxn modelId="{5A76DB7A-CEBA-499A-A8CD-C60FE68BFB87}" srcId="{9EB02884-7D30-41C3-80E1-606413565B11}" destId="{A774183B-4E4D-45DB-B76C-D35F7B680CEC}" srcOrd="0" destOrd="0" parTransId="{13419AED-36C6-429C-B229-87B0B99F740D}" sibTransId="{7A94CAED-88EC-48AB-8D17-79088F3AA0FD}"/>
    <dgm:cxn modelId="{F01D708F-9D1C-4166-8E3B-142E1910F3F9}" type="presOf" srcId="{D37B194F-B120-42A0-A0CE-B7604B153965}" destId="{613BB7EE-E060-474D-AB91-E570E8EE39D6}" srcOrd="0" destOrd="0" presId="urn:microsoft.com/office/officeart/2005/8/layout/matrix1"/>
    <dgm:cxn modelId="{FD6EFEA3-C642-4F6E-8A59-49E06A9528FE}" type="presOf" srcId="{E47CE6D8-6978-4285-80FD-72AC1ADEDC7E}" destId="{0904E9DD-89E8-4E61-B56B-364D0310ACBA}" srcOrd="0" destOrd="0" presId="urn:microsoft.com/office/officeart/2005/8/layout/matrix1"/>
    <dgm:cxn modelId="{2DC291A8-D4DE-4BA3-9DEE-F47B1EB28019}" type="presOf" srcId="{A774183B-4E4D-45DB-B76C-D35F7B680CEC}" destId="{DE6D737D-960A-4DEA-9E0B-B6AB2230372A}" srcOrd="0" destOrd="0" presId="urn:microsoft.com/office/officeart/2005/8/layout/matrix1"/>
    <dgm:cxn modelId="{9E3369B5-BA0F-4110-83F7-B91489E64AB7}" srcId="{A774183B-4E4D-45DB-B76C-D35F7B680CEC}" destId="{D73FC45A-C2A6-430C-9DF4-C42DF6BD4FB8}" srcOrd="3" destOrd="0" parTransId="{F67D9776-3ACA-40B2-9795-E53387F4015C}" sibTransId="{789D35BF-EF9B-4C5C-BFDF-2FD52800BA6C}"/>
    <dgm:cxn modelId="{8CDBBBB8-CE74-4092-BD6D-168299FD6CD7}" srcId="{A774183B-4E4D-45DB-B76C-D35F7B680CEC}" destId="{D37B194F-B120-42A0-A0CE-B7604B153965}" srcOrd="1" destOrd="0" parTransId="{AC0062C4-B6BD-426E-9286-F55326FE5A17}" sibTransId="{0B849315-9B6C-4D6D-9A74-F0CC14D17E5A}"/>
    <dgm:cxn modelId="{78FC72C1-C233-48F1-83CC-79BA9A84C8A1}" srcId="{A774183B-4E4D-45DB-B76C-D35F7B680CEC}" destId="{E47CE6D8-6978-4285-80FD-72AC1ADEDC7E}" srcOrd="2" destOrd="0" parTransId="{1A191B36-D712-4B86-B095-66B0D73544F7}" sibTransId="{F83C0AB4-4F77-429A-93C0-B3B10EBB191F}"/>
    <dgm:cxn modelId="{2CF73FD0-72BA-4A72-8DC7-283A725EAF66}" type="presOf" srcId="{D37B194F-B120-42A0-A0CE-B7604B153965}" destId="{6D36EEAC-8F1E-43A9-852D-8477B751065F}" srcOrd="1" destOrd="0" presId="urn:microsoft.com/office/officeart/2005/8/layout/matrix1"/>
    <dgm:cxn modelId="{8EFC6C17-5B6A-4255-A1F4-29FD5585AE72}" type="presParOf" srcId="{600A099D-2D2E-4E28-999C-405C35AE17A7}" destId="{425E6F23-F19E-4985-BDC2-41B72390543C}" srcOrd="0" destOrd="0" presId="urn:microsoft.com/office/officeart/2005/8/layout/matrix1"/>
    <dgm:cxn modelId="{4EBFE9C8-ED62-4FB4-9EBE-032BD32A136F}" type="presParOf" srcId="{425E6F23-F19E-4985-BDC2-41B72390543C}" destId="{023E95F5-1494-4CDE-A04A-624A26BA00F1}" srcOrd="0" destOrd="0" presId="urn:microsoft.com/office/officeart/2005/8/layout/matrix1"/>
    <dgm:cxn modelId="{57FD9ED2-81E4-420C-A8A7-6C9062B948D1}" type="presParOf" srcId="{425E6F23-F19E-4985-BDC2-41B72390543C}" destId="{C36C659D-AFF3-4DE7-950A-20953D876DD6}" srcOrd="1" destOrd="0" presId="urn:microsoft.com/office/officeart/2005/8/layout/matrix1"/>
    <dgm:cxn modelId="{7970EE27-CD09-4126-BE5A-E4183E52C0D5}" type="presParOf" srcId="{425E6F23-F19E-4985-BDC2-41B72390543C}" destId="{613BB7EE-E060-474D-AB91-E570E8EE39D6}" srcOrd="2" destOrd="0" presId="urn:microsoft.com/office/officeart/2005/8/layout/matrix1"/>
    <dgm:cxn modelId="{05E71D9A-FD14-48A4-8697-C0EE6447DB3F}" type="presParOf" srcId="{425E6F23-F19E-4985-BDC2-41B72390543C}" destId="{6D36EEAC-8F1E-43A9-852D-8477B751065F}" srcOrd="3" destOrd="0" presId="urn:microsoft.com/office/officeart/2005/8/layout/matrix1"/>
    <dgm:cxn modelId="{342D99C0-31C2-4BF1-88AE-68AE972910E4}" type="presParOf" srcId="{425E6F23-F19E-4985-BDC2-41B72390543C}" destId="{0904E9DD-89E8-4E61-B56B-364D0310ACBA}" srcOrd="4" destOrd="0" presId="urn:microsoft.com/office/officeart/2005/8/layout/matrix1"/>
    <dgm:cxn modelId="{B0CC9C9A-21F8-4DD2-8D1A-24C3594A5A2D}" type="presParOf" srcId="{425E6F23-F19E-4985-BDC2-41B72390543C}" destId="{6D0DF7B3-D434-4CC3-BC01-08CDD9D46174}" srcOrd="5" destOrd="0" presId="urn:microsoft.com/office/officeart/2005/8/layout/matrix1"/>
    <dgm:cxn modelId="{2F7E53B2-6F11-4F4B-8871-C5DA46473F03}" type="presParOf" srcId="{425E6F23-F19E-4985-BDC2-41B72390543C}" destId="{32ADE385-0E15-4F8A-88B1-6E88DBD57D13}" srcOrd="6" destOrd="0" presId="urn:microsoft.com/office/officeart/2005/8/layout/matrix1"/>
    <dgm:cxn modelId="{3A1CC69D-CEDC-4E2F-81DA-39F17A4783E1}" type="presParOf" srcId="{425E6F23-F19E-4985-BDC2-41B72390543C}" destId="{99483536-6D24-4E0E-A9AD-EF19083C05DE}" srcOrd="7" destOrd="0" presId="urn:microsoft.com/office/officeart/2005/8/layout/matrix1"/>
    <dgm:cxn modelId="{FFEC9B3E-59B1-4657-B28E-87DDACB26B97}" type="presParOf" srcId="{600A099D-2D2E-4E28-999C-405C35AE17A7}" destId="{DE6D737D-960A-4DEA-9E0B-B6AB2230372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95F5-1494-4CDE-A04A-624A26BA00F1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900" b="0" i="0" u="none" kern="1200" dirty="0"/>
            <a:t>El rompecabezas continental</a:t>
          </a:r>
          <a:endParaRPr lang="es-UY" sz="2900" b="0" kern="1200" dirty="0"/>
        </a:p>
      </dsp:txBody>
      <dsp:txXfrm rot="5400000">
        <a:off x="0" y="0"/>
        <a:ext cx="5257800" cy="1631751"/>
      </dsp:txXfrm>
    </dsp:sp>
    <dsp:sp modelId="{613BB7EE-E060-474D-AB91-E570E8EE39D6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900" b="0" i="0" u="none" kern="1200" dirty="0"/>
            <a:t>Los fósiles de animales y plantas son los mismos en costas separadas por el mar. </a:t>
          </a:r>
          <a:endParaRPr lang="es-UY" sz="2900" b="0" kern="1200" dirty="0"/>
        </a:p>
      </dsp:txBody>
      <dsp:txXfrm>
        <a:off x="5257800" y="0"/>
        <a:ext cx="5257800" cy="1631751"/>
      </dsp:txXfrm>
    </dsp:sp>
    <dsp:sp modelId="{0904E9DD-89E8-4E61-B56B-364D0310ACBA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900" b="0" i="0" u="none" kern="1200" dirty="0"/>
            <a:t>Los tipos de rocas y otras características geológicas.</a:t>
          </a:r>
          <a:endParaRPr lang="es-UY" sz="2900" kern="1200" dirty="0"/>
        </a:p>
      </dsp:txBody>
      <dsp:txXfrm rot="10800000">
        <a:off x="0" y="2719586"/>
        <a:ext cx="5257800" cy="1631751"/>
      </dsp:txXfrm>
    </dsp:sp>
    <dsp:sp modelId="{32ADE385-0E15-4F8A-88B1-6E88DBD57D13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900" b="0" i="0" u="none" kern="1200" dirty="0"/>
            <a:t>Las evidencias del clima de las eras glaciares (paleo-clima)</a:t>
          </a:r>
          <a:endParaRPr lang="es-UY" sz="2900" kern="1200" dirty="0"/>
        </a:p>
      </dsp:txBody>
      <dsp:txXfrm rot="-5400000">
        <a:off x="5257800" y="2719586"/>
        <a:ext cx="5257800" cy="1631751"/>
      </dsp:txXfrm>
    </dsp:sp>
    <dsp:sp modelId="{DE6D737D-960A-4DEA-9E0B-B6AB2230372A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900" kern="1200" dirty="0"/>
            <a:t>Deriva continental</a:t>
          </a: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FA89-BAF0-422C-A044-1AA10C7E7798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4549-DE1A-45CE-B266-3677C209524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15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84549-DE1A-45CE-B266-3677C2095242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5271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D4415-B4D5-4529-950A-B9EB19DC3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C8D994-F982-4372-B750-B3A8832B6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7044E-0CCA-46FB-9B49-42AC8688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F3D1E-C3EA-42C9-8E2E-C8388D51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BB8682-46E6-4107-B8FC-00D4C961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FD56D9-1FFF-4D3B-ADB0-3F8C563DF6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298" y="-262686"/>
            <a:ext cx="4423876" cy="18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1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70272-17DC-4F91-8A80-A0D97249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4618DF-984F-49E9-9AEA-58FB21BEA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465AF-0BD7-46F2-9428-6D5A09F7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05E6C-8D59-491A-A9CA-BE71B88C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BCD5EC-6814-4B24-9665-E6033C52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9442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B79A63-EC60-489D-AF36-4FE2A535F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64925E-68FF-41A5-8963-3512CEF8C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80A7D-A9AB-4E83-9B1E-9BF63F3C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702F35-BE9F-4405-8843-DB6B843E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E7D49-B30A-4B9F-A1FA-432F2A04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018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260D2-A94A-4157-9F1D-14EDB31E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D57691-8797-454D-B86E-3F8FCD5C5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1A1FF-272F-4DE9-BEF7-6EC6668E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12913-8F44-4B7F-86C5-33AA1DE5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244FDE-1789-4AB4-A866-994680A9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316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DD1DE-D74F-4941-9686-5E735619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BED9E1-BEA3-4EB4-8B6F-606C0764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682AF-AB21-4C0E-A063-BB69A834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1B1922-6F63-444C-83A9-F23273D2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97D88-E26A-4137-845B-9CEF7DB1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2439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49D61-3553-4CAD-AB6D-E8EC0885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51E30-577C-4B68-B19D-D76353F18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021F1F-DE92-4F5B-A5C5-92846D622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E369E6-1581-4BC1-9877-DE86DD5E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0F094F-F3D6-4E5A-9FE2-4F782B85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A6DF1E-7B89-4234-89C7-4AD6E6DB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7210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545B9-EE90-4415-95CE-B55AE698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BDD19C-55E7-44CA-8ECD-08A0911A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27CB2-2A89-470B-9A7C-0629F450F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05B528-C424-472E-B928-1F4CBCC74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03FC2C-690E-47E0-9462-5714F3DB8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3D924C-3574-48F8-964A-D0E863A2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82C249-E97F-44C8-8095-6D755140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330E96-0159-4F84-9F21-D1048B23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6084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0E9D8-A05C-4769-9955-4EA8E49E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F1295C-2EAA-45EA-8459-8F79DE1E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AC7544-ED6F-458F-8967-CAE38674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684050-E0D5-4055-8F99-EF1F178F8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8182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378966-D618-4739-981F-918B770B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41AB70-E879-4B27-B514-C7D62415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F198DD-3481-46E3-9AF9-30122A67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1460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3532-1B7D-4CB3-9B04-E3F84AF8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0E0D37-4B10-4167-9AB0-3AE65510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6E133D-9590-43C9-81DE-8E98665F7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FE8713-B17B-4159-9BC1-F9CFF90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65E928-2B02-41EA-BDE3-1DE96C82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58DFFF-6B47-4519-B36A-8084F24C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530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7EB28-EF7B-4F78-A48E-3408B626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6EB210-0CC1-4844-B03F-A1CA482FD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012355-C20E-469C-BBA7-1088E6B9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C9DB9D-452E-4F1A-982D-9CC58B87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A3FC26-84DD-40E0-A928-E9622D2A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0E642-57D6-45D2-B939-3F44DFFE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3490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997DE3-395F-4D84-99BC-B3C36373C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E5707-D73D-4616-AC23-4E6A6213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52BD32-F52D-4278-9C6C-3E2414E49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A045-F98C-476F-BC7C-37FCCA3FD1CF}" type="datetimeFigureOut">
              <a:rPr lang="es-UY" smtClean="0"/>
              <a:t>18/8/2020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78595-93A9-4FD6-9F97-E296B20E3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6D158E-A441-47DD-B9CC-A8A5B9D0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C09B6-D592-4A8B-A029-E362F929BAA7}" type="slidenum">
              <a:rPr lang="es-UY" smtClean="0"/>
              <a:t>‹Nº›</a:t>
            </a:fld>
            <a:endParaRPr lang="es-UY"/>
          </a:p>
        </p:txBody>
      </p:sp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525CD6A1-A6CE-4015-AD59-E87AE8C1642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71" y="137571"/>
            <a:ext cx="6582857" cy="65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esosauru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ynognathu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ystrosaurus_BW.jpg" TargetMode="External"/><Relationship Id="rId2" Type="http://schemas.openxmlformats.org/officeDocument/2006/relationships/hyperlink" Target="http://spinops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teorologiaenred.com/deriva-continental.html" TargetMode="External"/><Relationship Id="rId5" Type="http://schemas.openxmlformats.org/officeDocument/2006/relationships/hyperlink" Target="https://es.wikipedia.org/wiki/Cynognathus#/media/Archivo:Cynognathus_BW.jpg" TargetMode="External"/><Relationship Id="rId4" Type="http://schemas.openxmlformats.org/officeDocument/2006/relationships/hyperlink" Target="https://es.m.wikipedia.org/wiki/Archivo:Mesosaurus_BW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100005043120186/pruebas-paleoclimaticas" TargetMode="External"/><Relationship Id="rId2" Type="http://schemas.openxmlformats.org/officeDocument/2006/relationships/hyperlink" Target="https://www.meteorologiaenred.com/deriva-continenta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t4qCAt5-Er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ystrosauru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11170CA-1F3F-42B3-976C-B54172FE3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206" y="4429943"/>
            <a:ext cx="7524856" cy="1549822"/>
          </a:xfrm>
        </p:spPr>
        <p:txBody>
          <a:bodyPr/>
          <a:lstStyle/>
          <a:p>
            <a:r>
              <a:rPr lang="es-UY" dirty="0"/>
              <a:t>Pruebas de la Deriva </a:t>
            </a:r>
            <a:r>
              <a:rPr lang="es-UY" dirty="0" err="1"/>
              <a:t>Contiental</a:t>
            </a:r>
            <a:endParaRPr lang="es-UY" dirty="0"/>
          </a:p>
          <a:p>
            <a:r>
              <a:rPr lang="es-UY" dirty="0"/>
              <a:t>Geología, 6° año.</a:t>
            </a:r>
          </a:p>
          <a:p>
            <a:r>
              <a:rPr lang="es-UY" dirty="0"/>
              <a:t>Educación Primaria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931EB6-B85A-445C-859C-E81B5D40A318}"/>
              </a:ext>
            </a:extLst>
          </p:cNvPr>
          <p:cNvSpPr txBox="1"/>
          <p:nvPr/>
        </p:nvSpPr>
        <p:spPr>
          <a:xfrm>
            <a:off x="6880485" y="6232161"/>
            <a:ext cx="509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UY" sz="2000" i="1" dirty="0">
                <a:latin typeface="Arial Narrow" panose="020B0606020202030204" pitchFamily="34" charset="0"/>
              </a:rPr>
              <a:t>Mtra. Andrea Etchartea</a:t>
            </a:r>
          </a:p>
        </p:txBody>
      </p:sp>
      <p:pic>
        <p:nvPicPr>
          <p:cNvPr id="6" name="Imagen 5" descr="Foto en blanco y negro de un hombre&#10;&#10;Descripción generada automáticamente">
            <a:extLst>
              <a:ext uri="{FF2B5EF4-FFF2-40B4-BE49-F238E27FC236}">
                <a16:creationId xmlns:a16="http://schemas.microsoft.com/office/drawing/2014/main" id="{3525F300-77A2-48AC-A827-2CF19867A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000640"/>
            <a:ext cx="3507700" cy="5410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07C5CFD-2FDD-4555-AB96-5CB6D10E9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144" y="2092137"/>
            <a:ext cx="7744918" cy="1856817"/>
          </a:xfrm>
        </p:spPr>
        <p:txBody>
          <a:bodyPr>
            <a:noAutofit/>
          </a:bodyPr>
          <a:lstStyle/>
          <a:p>
            <a:r>
              <a:rPr lang="es-UY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Wegener y sus ideas sobre el movimiento de los continentes</a:t>
            </a:r>
          </a:p>
        </p:txBody>
      </p:sp>
    </p:spTree>
    <p:extLst>
      <p:ext uri="{BB962C8B-B14F-4D97-AF65-F5344CB8AC3E}">
        <p14:creationId xmlns:p14="http://schemas.microsoft.com/office/powerpoint/2010/main" val="233703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animal, agua, grande, blanco&#10;&#10;Descripción generada automáticamente">
            <a:extLst>
              <a:ext uri="{FF2B5EF4-FFF2-40B4-BE49-F238E27FC236}">
                <a16:creationId xmlns:a16="http://schemas.microsoft.com/office/drawing/2014/main" id="{AA5BB898-FAE8-4C69-BE50-494F2779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63" y="0"/>
            <a:ext cx="8983006" cy="677111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ED918E-9944-4EEC-B5B6-EF5CE859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i="1"/>
              <a:t>Mesosaurus</a:t>
            </a:r>
            <a:endParaRPr lang="es-UY" i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F5EF44-E61E-4DBE-A2FD-C1D100A1524E}"/>
              </a:ext>
            </a:extLst>
          </p:cNvPr>
          <p:cNvSpPr txBox="1"/>
          <p:nvPr/>
        </p:nvSpPr>
        <p:spPr>
          <a:xfrm>
            <a:off x="9644921" y="1918741"/>
            <a:ext cx="2547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Representación artística de un </a:t>
            </a:r>
            <a:r>
              <a:rPr lang="es-UY" dirty="0" err="1"/>
              <a:t>Memsosaurus</a:t>
            </a:r>
            <a:r>
              <a:rPr lang="es-UY" dirty="0"/>
              <a:t>. </a:t>
            </a:r>
          </a:p>
          <a:p>
            <a:r>
              <a:rPr lang="es-UY" dirty="0"/>
              <a:t>Autor: Nobu Tamura.</a:t>
            </a:r>
          </a:p>
          <a:p>
            <a:endParaRPr lang="es-UY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801CFF-88BC-493B-8017-8D13529DEA4E}"/>
              </a:ext>
            </a:extLst>
          </p:cNvPr>
          <p:cNvSpPr txBox="1"/>
          <p:nvPr/>
        </p:nvSpPr>
        <p:spPr>
          <a:xfrm>
            <a:off x="539646" y="1918741"/>
            <a:ext cx="4392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/>
              <a:t>Se trata de un reptil de agua dulce, por lo que no pudo cruzar un océano a nado. </a:t>
            </a:r>
          </a:p>
          <a:p>
            <a:r>
              <a:rPr lang="es-UY" sz="2400"/>
              <a:t>Se encontraron fósiles de esta especie en américa y en África. </a:t>
            </a:r>
            <a:endParaRPr lang="es-UY" sz="2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363347-84A9-41B1-A3E1-F0C1B2E4872C}"/>
              </a:ext>
            </a:extLst>
          </p:cNvPr>
          <p:cNvSpPr txBox="1"/>
          <p:nvPr/>
        </p:nvSpPr>
        <p:spPr>
          <a:xfrm>
            <a:off x="2735705" y="6308209"/>
            <a:ext cx="385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>
                <a:hlinkClick r:id="rId3"/>
              </a:rPr>
              <a:t>Más información</a:t>
            </a:r>
            <a:endParaRPr lang="es-UY" dirty="0"/>
          </a:p>
        </p:txBody>
      </p:sp>
      <p:sp>
        <p:nvSpPr>
          <p:cNvPr id="9" name="Flecha: curvada hacia la izquierda 8">
            <a:hlinkClick r:id="rId4" action="ppaction://hlinksldjump"/>
            <a:extLst>
              <a:ext uri="{FF2B5EF4-FFF2-40B4-BE49-F238E27FC236}">
                <a16:creationId xmlns:a16="http://schemas.microsoft.com/office/drawing/2014/main" id="{DDCBD621-71DA-4BBD-B52A-0DA3A3C6E667}"/>
              </a:ext>
            </a:extLst>
          </p:cNvPr>
          <p:cNvSpPr/>
          <p:nvPr/>
        </p:nvSpPr>
        <p:spPr>
          <a:xfrm>
            <a:off x="10918460" y="5161114"/>
            <a:ext cx="514662" cy="9258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646463-FE95-473D-80C3-7433FC8ACE49}"/>
              </a:ext>
            </a:extLst>
          </p:cNvPr>
          <p:cNvSpPr txBox="1"/>
          <p:nvPr/>
        </p:nvSpPr>
        <p:spPr>
          <a:xfrm>
            <a:off x="10160519" y="6185098"/>
            <a:ext cx="1831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Registro fósil</a:t>
            </a:r>
          </a:p>
        </p:txBody>
      </p:sp>
    </p:spTree>
    <p:extLst>
      <p:ext uri="{BB962C8B-B14F-4D97-AF65-F5344CB8AC3E}">
        <p14:creationId xmlns:p14="http://schemas.microsoft.com/office/powerpoint/2010/main" val="47850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0BEF4-8593-48BE-BBAE-21890D02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i="1" dirty="0" err="1"/>
              <a:t>Cynognathus</a:t>
            </a:r>
            <a:endParaRPr lang="es-UY" dirty="0"/>
          </a:p>
        </p:txBody>
      </p:sp>
      <p:pic>
        <p:nvPicPr>
          <p:cNvPr id="5" name="Marcador de contenido 4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811FE6C-5888-4900-B1C7-F01C79C13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74044"/>
            <a:ext cx="9525000" cy="42545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E0285F-80CF-4BE0-B65F-F20366E36A64}"/>
              </a:ext>
            </a:extLst>
          </p:cNvPr>
          <p:cNvSpPr txBox="1"/>
          <p:nvPr/>
        </p:nvSpPr>
        <p:spPr>
          <a:xfrm>
            <a:off x="1528997" y="6128544"/>
            <a:ext cx="456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Representación artística. Autor: Nobu Tamura.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170C30-BF97-4C5E-9147-402AB77A40C4}"/>
              </a:ext>
            </a:extLst>
          </p:cNvPr>
          <p:cNvSpPr txBox="1"/>
          <p:nvPr/>
        </p:nvSpPr>
        <p:spPr>
          <a:xfrm>
            <a:off x="7734925" y="6265889"/>
            <a:ext cx="23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hlinkClick r:id="rId3"/>
              </a:rPr>
              <a:t>Más información</a:t>
            </a:r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650B75-D069-473E-A797-BBFA4FDD29D9}"/>
              </a:ext>
            </a:extLst>
          </p:cNvPr>
          <p:cNvSpPr txBox="1"/>
          <p:nvPr/>
        </p:nvSpPr>
        <p:spPr>
          <a:xfrm>
            <a:off x="8544393" y="884420"/>
            <a:ext cx="311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Se trata de una especie muy próxima a los mamíferos. </a:t>
            </a:r>
          </a:p>
          <a:p>
            <a:r>
              <a:rPr lang="es-UY" dirty="0"/>
              <a:t>Tenían el cuerpo cubierto de pelos.</a:t>
            </a:r>
          </a:p>
        </p:txBody>
      </p:sp>
      <p:sp>
        <p:nvSpPr>
          <p:cNvPr id="9" name="Flecha: curvada hacia la izquierda 8">
            <a:hlinkClick r:id="rId4" action="ppaction://hlinksldjump"/>
            <a:extLst>
              <a:ext uri="{FF2B5EF4-FFF2-40B4-BE49-F238E27FC236}">
                <a16:creationId xmlns:a16="http://schemas.microsoft.com/office/drawing/2014/main" id="{F3211944-2C27-449F-8480-6E3E2CFBA660}"/>
              </a:ext>
            </a:extLst>
          </p:cNvPr>
          <p:cNvSpPr/>
          <p:nvPr/>
        </p:nvSpPr>
        <p:spPr>
          <a:xfrm>
            <a:off x="11096469" y="5047709"/>
            <a:ext cx="514662" cy="9258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293888-CF45-46AB-875A-7C541F5592F6}"/>
              </a:ext>
            </a:extLst>
          </p:cNvPr>
          <p:cNvSpPr txBox="1"/>
          <p:nvPr/>
        </p:nvSpPr>
        <p:spPr>
          <a:xfrm>
            <a:off x="10369290" y="6058319"/>
            <a:ext cx="178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Registro fósil</a:t>
            </a:r>
          </a:p>
        </p:txBody>
      </p:sp>
    </p:spTree>
    <p:extLst>
      <p:ext uri="{BB962C8B-B14F-4D97-AF65-F5344CB8AC3E}">
        <p14:creationId xmlns:p14="http://schemas.microsoft.com/office/powerpoint/2010/main" val="37073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lato, tabla, verde, colorido&#10;&#10;Descripción generada automáticamente">
            <a:extLst>
              <a:ext uri="{FF2B5EF4-FFF2-40B4-BE49-F238E27FC236}">
                <a16:creationId xmlns:a16="http://schemas.microsoft.com/office/drawing/2014/main" id="{4D66844A-934D-4117-825B-3C733A01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68"/>
            <a:ext cx="12192000" cy="6096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72EC0A-2218-48A1-905E-B95C16A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" y="371169"/>
            <a:ext cx="3312827" cy="1325563"/>
          </a:xfrm>
        </p:spPr>
        <p:txBody>
          <a:bodyPr>
            <a:noAutofit/>
          </a:bodyPr>
          <a:lstStyle/>
          <a:p>
            <a:r>
              <a:rPr lang="es-UY" sz="3600" dirty="0">
                <a:solidFill>
                  <a:schemeClr val="bg2"/>
                </a:solidFill>
              </a:rPr>
              <a:t>El rompecabezas continental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0D8E53C-D430-4CE5-9303-A9298D29684A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065594" y="3028013"/>
            <a:ext cx="4018613" cy="3319256"/>
          </a:xfrm>
          <a:prstGeom prst="rect">
            <a:avLst/>
          </a:prstGeom>
          <a:solidFill>
            <a:schemeClr val="tx1">
              <a:lumMod val="50000"/>
              <a:lumOff val="50000"/>
              <a:alpha val="39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s-UY" sz="2400" dirty="0">
                <a:solidFill>
                  <a:schemeClr val="bg2"/>
                </a:solidFill>
              </a:rPr>
              <a:t>Si observamos el planisferio podemos ver que se podrían unir los continentes, situados a los lados del océano Atlántico, como piezas de un rompecabezas. Pueden imprimir un planisferio como este, recortar los continentes y probar cómo encastrarlos. </a:t>
            </a:r>
            <a:endParaRPr lang="es-UY" sz="24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7" name="Botón de acción: Volve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128BD53-3A60-48F0-9CA9-5722BA4C32CE}"/>
              </a:ext>
            </a:extLst>
          </p:cNvPr>
          <p:cNvSpPr/>
          <p:nvPr/>
        </p:nvSpPr>
        <p:spPr>
          <a:xfrm>
            <a:off x="619594" y="5671031"/>
            <a:ext cx="617095" cy="7056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538AEC-1DD3-4425-A8FF-A4FA9B7AA84B}"/>
              </a:ext>
            </a:extLst>
          </p:cNvPr>
          <p:cNvSpPr txBox="1"/>
          <p:nvPr/>
        </p:nvSpPr>
        <p:spPr>
          <a:xfrm>
            <a:off x="1236689" y="5824049"/>
            <a:ext cx="19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>
                <a:solidFill>
                  <a:schemeClr val="bg1"/>
                </a:solidFill>
              </a:rPr>
              <a:t>Volver a “Pruebas de la deriva continental” </a:t>
            </a:r>
          </a:p>
        </p:txBody>
      </p:sp>
    </p:spTree>
    <p:extLst>
      <p:ext uri="{BB962C8B-B14F-4D97-AF65-F5344CB8AC3E}">
        <p14:creationId xmlns:p14="http://schemas.microsoft.com/office/powerpoint/2010/main" val="383428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8C7D12A-5F10-49B1-86AE-43E3A5BF9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2313" y="0"/>
            <a:ext cx="871690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474874-5E09-469C-8814-B30B399A6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183120"/>
            <a:ext cx="5862403" cy="1325563"/>
          </a:xfrm>
        </p:spPr>
        <p:txBody>
          <a:bodyPr/>
          <a:lstStyle/>
          <a:p>
            <a:r>
              <a:rPr lang="es-UY" dirty="0"/>
              <a:t>Los tipos de rocas y otras características geológicas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6445AE-09AF-4789-89C5-C76AF796F73B}"/>
              </a:ext>
            </a:extLst>
          </p:cNvPr>
          <p:cNvSpPr txBox="1"/>
          <p:nvPr/>
        </p:nvSpPr>
        <p:spPr>
          <a:xfrm>
            <a:off x="358514" y="1843706"/>
            <a:ext cx="3102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/>
              <a:t>Además de la coincidencia como puzle, en África y América, se continúan las cadenas montañosas, y se encuentran los mismos tipos de rocas (como granitos y depósitos glaciares).</a:t>
            </a:r>
          </a:p>
        </p:txBody>
      </p:sp>
      <p:sp>
        <p:nvSpPr>
          <p:cNvPr id="6" name="Botón de acción: Volver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F438AEA-E7CD-4E29-BE63-2F7A4F5AD8DE}"/>
              </a:ext>
            </a:extLst>
          </p:cNvPr>
          <p:cNvSpPr/>
          <p:nvPr/>
        </p:nvSpPr>
        <p:spPr>
          <a:xfrm>
            <a:off x="254833" y="5969198"/>
            <a:ext cx="617095" cy="7056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0AEEC4-9855-4E81-8C49-F47AED12FB0C}"/>
              </a:ext>
            </a:extLst>
          </p:cNvPr>
          <p:cNvSpPr txBox="1"/>
          <p:nvPr/>
        </p:nvSpPr>
        <p:spPr>
          <a:xfrm>
            <a:off x="871928" y="6122216"/>
            <a:ext cx="19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“Pruebas de la deriva continental” </a:t>
            </a:r>
          </a:p>
        </p:txBody>
      </p:sp>
    </p:spTree>
    <p:extLst>
      <p:ext uri="{BB962C8B-B14F-4D97-AF65-F5344CB8AC3E}">
        <p14:creationId xmlns:p14="http://schemas.microsoft.com/office/powerpoint/2010/main" val="157622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8CB0C-EB3F-4EC4-8BA9-8EDA95DF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Paleoclima</a:t>
            </a:r>
            <a:r>
              <a:rPr lang="es-UY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734D8-782B-40A6-BAB0-A43E50B4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98" y="1588416"/>
            <a:ext cx="403360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dirty="0"/>
              <a:t>Ciertas rocas se consideran evidencia de un determinado clima. </a:t>
            </a:r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AD191E92-8EEC-4DD2-91BF-CA7CF5AE3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757861"/>
            <a:ext cx="7111583" cy="59523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ED0B82-45F3-4BF8-A854-7BF4F9F3EB3A}"/>
              </a:ext>
            </a:extLst>
          </p:cNvPr>
          <p:cNvSpPr txBox="1"/>
          <p:nvPr/>
        </p:nvSpPr>
        <p:spPr>
          <a:xfrm>
            <a:off x="653322" y="3379092"/>
            <a:ext cx="40336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UY" sz="2000" dirty="0"/>
              <a:t>Los </a:t>
            </a:r>
            <a:r>
              <a:rPr lang="es-UY" sz="2000" b="1" dirty="0"/>
              <a:t>carbones </a:t>
            </a:r>
            <a:r>
              <a:rPr lang="es-UY" sz="2000" dirty="0"/>
              <a:t>se forma en climas húmedos, selvas tropicales. </a:t>
            </a:r>
          </a:p>
          <a:p>
            <a:pPr>
              <a:spcAft>
                <a:spcPts val="600"/>
              </a:spcAft>
            </a:pPr>
            <a:r>
              <a:rPr lang="es-UY" sz="2000" dirty="0"/>
              <a:t>Los </a:t>
            </a:r>
            <a:r>
              <a:rPr lang="es-UY" sz="2000" b="1" dirty="0"/>
              <a:t>yesos</a:t>
            </a:r>
            <a:r>
              <a:rPr lang="es-UY" sz="2000" dirty="0"/>
              <a:t> se forman en climas áridos.</a:t>
            </a:r>
          </a:p>
          <a:p>
            <a:pPr>
              <a:spcAft>
                <a:spcPts val="600"/>
              </a:spcAft>
            </a:pPr>
            <a:r>
              <a:rPr lang="es-UY" sz="2000" dirty="0"/>
              <a:t>Las </a:t>
            </a:r>
            <a:r>
              <a:rPr lang="es-UY" sz="2000" b="1" dirty="0"/>
              <a:t>tilitas</a:t>
            </a:r>
            <a:r>
              <a:rPr lang="es-UY" sz="2000" dirty="0"/>
              <a:t> se forman en clima glaciar. </a:t>
            </a:r>
          </a:p>
        </p:txBody>
      </p:sp>
      <p:sp>
        <p:nvSpPr>
          <p:cNvPr id="6" name="Botón de acción: Volve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BF82560-F753-42D2-93B2-1301882DA4FE}"/>
              </a:ext>
            </a:extLst>
          </p:cNvPr>
          <p:cNvSpPr/>
          <p:nvPr/>
        </p:nvSpPr>
        <p:spPr>
          <a:xfrm>
            <a:off x="254833" y="5969198"/>
            <a:ext cx="617095" cy="7056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759BBAB-7E28-4FD7-9A2E-83B543AE94BD}"/>
              </a:ext>
            </a:extLst>
          </p:cNvPr>
          <p:cNvSpPr txBox="1"/>
          <p:nvPr/>
        </p:nvSpPr>
        <p:spPr>
          <a:xfrm>
            <a:off x="871928" y="6122216"/>
            <a:ext cx="19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“Pruebas de la deriva continental” </a:t>
            </a:r>
          </a:p>
        </p:txBody>
      </p:sp>
    </p:spTree>
    <p:extLst>
      <p:ext uri="{BB962C8B-B14F-4D97-AF65-F5344CB8AC3E}">
        <p14:creationId xmlns:p14="http://schemas.microsoft.com/office/powerpoint/2010/main" val="327362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40719-01A8-4E4C-B2B5-0927CE42A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7" y="644581"/>
            <a:ext cx="10873977" cy="1396165"/>
          </a:xfrm>
        </p:spPr>
        <p:txBody>
          <a:bodyPr anchor="b">
            <a:normAutofit fontScale="90000"/>
          </a:bodyPr>
          <a:lstStyle/>
          <a:p>
            <a:r>
              <a:rPr lang="es-UY" sz="3400" dirty="0"/>
              <a:t>Los conocimientos científicos están en constante construcción, a veces, también se destruyen para construir nuevos…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azul, oscuro, pintado, colorido&#10;&#10;Descripción generada automáticamente">
            <a:extLst>
              <a:ext uri="{FF2B5EF4-FFF2-40B4-BE49-F238E27FC236}">
                <a16:creationId xmlns:a16="http://schemas.microsoft.com/office/drawing/2014/main" id="{0B6380E7-6CA6-40FA-8FEC-F2123A314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57" y="2811103"/>
            <a:ext cx="3805946" cy="304475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D5BD5-1A61-4A6F-A6F4-5B4DC06E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03" y="2383439"/>
            <a:ext cx="7496637" cy="4047340"/>
          </a:xfrm>
        </p:spPr>
        <p:txBody>
          <a:bodyPr>
            <a:normAutofit/>
          </a:bodyPr>
          <a:lstStyle/>
          <a:p>
            <a:pPr algn="just"/>
            <a:r>
              <a:rPr lang="es-UY" sz="2400" dirty="0"/>
              <a:t>La ciencia no produce conocimientos de una vez y para siempre. Es un proceso constante de trabajo, de hacer y deshacer. </a:t>
            </a:r>
          </a:p>
          <a:p>
            <a:pPr algn="just"/>
            <a:r>
              <a:rPr lang="es-UY" sz="2400" dirty="0"/>
              <a:t>Como mencionamos antes, Alfred Wegener no pudo explicar el origen de las fuerzas que mueven los continentes y sus aportes no fueron del todo aceptados por los científicos de su época. Recién en 1960 se constituyó una teoría que pudo explicar el movimiento de los continentes: la tectónica de placas.</a:t>
            </a:r>
          </a:p>
          <a:p>
            <a:pPr algn="just"/>
            <a:r>
              <a:rPr lang="es-UY" sz="2400" dirty="0"/>
              <a:t>Igual Wegener es considerado uno de los padres de la geología moderna. </a:t>
            </a:r>
          </a:p>
        </p:txBody>
      </p:sp>
    </p:spTree>
    <p:extLst>
      <p:ext uri="{BB962C8B-B14F-4D97-AF65-F5344CB8AC3E}">
        <p14:creationId xmlns:p14="http://schemas.microsoft.com/office/powerpoint/2010/main" val="338046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4AD53-CEB9-43A1-B7E6-340FA7A6D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Créditos de las imágenes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A65948-631F-45D1-A98A-1D24DC02D5A7}"/>
              </a:ext>
            </a:extLst>
          </p:cNvPr>
          <p:cNvSpPr txBox="1"/>
          <p:nvPr/>
        </p:nvSpPr>
        <p:spPr>
          <a:xfrm>
            <a:off x="838201" y="5786203"/>
            <a:ext cx="760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Las imágenes que no se enumeran acá son libres de derechos de autor. 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3C43DC5A-274B-4558-B5AE-678CD6723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555173"/>
              </p:ext>
            </p:extLst>
          </p:nvPr>
        </p:nvGraphicFramePr>
        <p:xfrm>
          <a:off x="493426" y="1690688"/>
          <a:ext cx="105156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48">
                  <a:extLst>
                    <a:ext uri="{9D8B030D-6E8A-4147-A177-3AD203B41FA5}">
                      <a16:colId xmlns:a16="http://schemas.microsoft.com/office/drawing/2014/main" val="275148658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758045377"/>
                    </a:ext>
                  </a:extLst>
                </a:gridCol>
                <a:gridCol w="2144111">
                  <a:extLst>
                    <a:ext uri="{9D8B030D-6E8A-4147-A177-3AD203B41FA5}">
                      <a16:colId xmlns:a16="http://schemas.microsoft.com/office/drawing/2014/main" val="111911318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60788399"/>
                    </a:ext>
                  </a:extLst>
                </a:gridCol>
                <a:gridCol w="3013841">
                  <a:extLst>
                    <a:ext uri="{9D8B030D-6E8A-4147-A177-3AD203B41FA5}">
                      <a16:colId xmlns:a16="http://schemas.microsoft.com/office/drawing/2014/main" val="4145194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Diapositiva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Nombre de la imagen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Fuente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Fecha de consulta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Lystrosaurus</a:t>
                      </a:r>
                      <a:r>
                        <a:rPr lang="es-UY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>
                          <a:hlinkClick r:id="rId2"/>
                        </a:rPr>
                        <a:t>Nobu Tamura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hlinkClick r:id="rId3"/>
                        </a:rPr>
                        <a:t>Wikipedia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/>
                        <a:t>6 de febrero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1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Lystrosaurus</a:t>
                      </a:r>
                      <a:r>
                        <a:rPr lang="es-UY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>
                          <a:hlinkClick r:id="rId2"/>
                        </a:rPr>
                        <a:t>Nobu Tamura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hlinkClick r:id="rId4"/>
                        </a:rPr>
                        <a:t>Wikipedia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6 de febrero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8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Cynognathus</a:t>
                      </a:r>
                      <a:r>
                        <a:rPr lang="es-UY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>
                          <a:hlinkClick r:id="rId2"/>
                        </a:rPr>
                        <a:t>Nobu Tamura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hlinkClick r:id="rId5"/>
                        </a:rPr>
                        <a:t>Wikipedia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/>
                        <a:t>6 de febrero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862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Hammer-Aitov</a:t>
                      </a:r>
                      <a:r>
                        <a:rPr lang="es-UY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UY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Projection</a:t>
                      </a:r>
                      <a:endParaRPr lang="es-UY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Lars H. </a:t>
                      </a:r>
                      <a:r>
                        <a:rPr lang="es-UY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Rohwedder</a:t>
                      </a:r>
                      <a:endParaRPr lang="es-UY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Wikipedia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/>
                        <a:t>6 de febrero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Forma-de-los-continentes-en-puzle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Autor del artículo que la contiene: Germán Portillo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>
                          <a:hlinkClick r:id="rId6"/>
                        </a:rPr>
                        <a:t>Meteorología en red</a:t>
                      </a:r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/>
                        <a:t>6 de febrero de 2020</a:t>
                      </a:r>
                    </a:p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8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Y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dirty="0"/>
                        <a:t>Pruebas paleo-climáticas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/>
                        <a:t>Autor del artículo que la contiene: Germán Portillo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>
                          <a:hlinkClick r:id="rId6"/>
                        </a:rPr>
                        <a:t>Meteorología en red</a:t>
                      </a:r>
                      <a:endParaRPr lang="es-UY" dirty="0"/>
                    </a:p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dirty="0"/>
                        <a:t>6 de febrero de 2020</a:t>
                      </a:r>
                    </a:p>
                    <a:p>
                      <a:endParaRPr lang="es-U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183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4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206B6-A214-47E3-9AEB-42A9A84E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/>
              <a:t>Fuentes consultadas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C82E4-7C36-4B54-9F35-3D911B86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4692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Y" b="1" dirty="0"/>
              <a:t>Libro:</a:t>
            </a:r>
          </a:p>
          <a:p>
            <a:pPr marL="0" indent="0">
              <a:buNone/>
            </a:pPr>
            <a:r>
              <a:rPr lang="es-UY" dirty="0" err="1"/>
              <a:t>Tarbuck</a:t>
            </a:r>
            <a:r>
              <a:rPr lang="es-UY" dirty="0"/>
              <a:t> E. y </a:t>
            </a:r>
            <a:r>
              <a:rPr lang="es-UY" dirty="0" err="1"/>
              <a:t>Lutgens</a:t>
            </a:r>
            <a:r>
              <a:rPr lang="es-UY" dirty="0"/>
              <a:t> F. (2013) Ciencias de la Tierra. Una introducción a la geología física. 10° edición. Pearson Prentice Hall.</a:t>
            </a:r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r>
              <a:rPr lang="es-UY" b="1" dirty="0"/>
              <a:t>Fuentes digitales: </a:t>
            </a:r>
          </a:p>
          <a:p>
            <a:pPr marL="0" indent="0">
              <a:buNone/>
            </a:pPr>
            <a:r>
              <a:rPr lang="es-UY" dirty="0"/>
              <a:t>La teoría de la deriva continental (Germán Portillo) en </a:t>
            </a:r>
            <a:r>
              <a:rPr lang="es-UY" dirty="0">
                <a:hlinkClick r:id="rId2"/>
              </a:rPr>
              <a:t>https://www.meteorologiaenred.com/deriva-continental.html</a:t>
            </a:r>
            <a:endParaRPr lang="es-UY" dirty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r>
              <a:rPr lang="es-UY" dirty="0"/>
              <a:t>Pruebas </a:t>
            </a:r>
            <a:r>
              <a:rPr lang="es-UY" dirty="0" err="1"/>
              <a:t>paleoclimáticas</a:t>
            </a:r>
            <a:r>
              <a:rPr lang="es-UY" dirty="0"/>
              <a:t> (Sofía Peñas, Alba Lucio, </a:t>
            </a:r>
            <a:r>
              <a:rPr lang="es-UY" dirty="0" err="1"/>
              <a:t>AnaPerez</a:t>
            </a:r>
            <a:r>
              <a:rPr lang="es-UY" dirty="0"/>
              <a:t>, Sergio </a:t>
            </a:r>
            <a:r>
              <a:rPr lang="es-UY" dirty="0" err="1"/>
              <a:t>Migueláñez</a:t>
            </a:r>
            <a:r>
              <a:rPr lang="es-UY" dirty="0"/>
              <a:t> y Oscar Sanz) en </a:t>
            </a:r>
            <a:r>
              <a:rPr lang="es-UY" dirty="0">
                <a:hlinkClick r:id="rId3"/>
              </a:rPr>
              <a:t>https://es.slideshare.net/100005043120186/pruebas-paleoclimaticas</a:t>
            </a:r>
            <a:endParaRPr lang="es-UY" dirty="0"/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6169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AFB5468C-305B-445A-A53B-93DB58336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76A36C-CC59-41DC-8A2E-FB8E4A60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49" y="436360"/>
            <a:ext cx="3404369" cy="2244634"/>
          </a:xfrm>
        </p:spPr>
        <p:txBody>
          <a:bodyPr>
            <a:normAutofit/>
          </a:bodyPr>
          <a:lstStyle/>
          <a:p>
            <a:pPr algn="ctr"/>
            <a:r>
              <a:rPr lang="es-UY" sz="2800" dirty="0"/>
              <a:t>El origen de los continentes y océanos</a:t>
            </a:r>
          </a:p>
        </p:txBody>
      </p:sp>
      <p:pic>
        <p:nvPicPr>
          <p:cNvPr id="7" name="Imagen 6" descr="Imagen que contiene texto, alimentos&#10;&#10;Descripción generada automáticamente">
            <a:extLst>
              <a:ext uri="{FF2B5EF4-FFF2-40B4-BE49-F238E27FC236}">
                <a16:creationId xmlns:a16="http://schemas.microsoft.com/office/drawing/2014/main" id="{BCD0D90C-2F93-432E-8533-28F8ADB58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7190" b="1"/>
          <a:stretch/>
        </p:blipFill>
        <p:spPr>
          <a:xfrm>
            <a:off x="-1" y="3184849"/>
            <a:ext cx="4317491" cy="36731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52841"/>
            <a:ext cx="431749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8EA3C11-B2FB-4640-8186-71F4C681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921" y="397565"/>
            <a:ext cx="3378708" cy="57153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UY" sz="2000" dirty="0"/>
              <a:t>Con esta presentación vamos a conocer cómo, Alfred Wegener, desarrolló su teoría sobre la deriva de </a:t>
            </a:r>
            <a:r>
              <a:rPr lang="es-UY" sz="2000"/>
              <a:t>los continentes</a:t>
            </a:r>
            <a:r>
              <a:rPr lang="es-UY" sz="2000" dirty="0"/>
              <a:t>. </a:t>
            </a:r>
          </a:p>
          <a:p>
            <a:pPr marL="0" indent="0">
              <a:buNone/>
            </a:pPr>
            <a:r>
              <a:rPr lang="es-UY" sz="2000" dirty="0"/>
              <a:t>Esa teoría fue plasmada en un libro llamado "El origen de los continentes y océanos“. </a:t>
            </a:r>
          </a:p>
          <a:p>
            <a:pPr marL="0" indent="0">
              <a:buNone/>
            </a:pPr>
            <a:r>
              <a:rPr lang="es-UY" sz="2000" dirty="0"/>
              <a:t>La imagen de la izquierda es de un ejemplar de edición de 1929, exhibido en el Museo de Astronomía y Geofísica de La Plata.</a:t>
            </a:r>
          </a:p>
        </p:txBody>
      </p:sp>
      <p:pic>
        <p:nvPicPr>
          <p:cNvPr id="5" name="Marcador de contenido 4" descr="Foto en blanco y negro de un hombre&#10;&#10;Descripción generada automáticamente">
            <a:extLst>
              <a:ext uri="{FF2B5EF4-FFF2-40B4-BE49-F238E27FC236}">
                <a16:creationId xmlns:a16="http://schemas.microsoft.com/office/drawing/2014/main" id="{3B9CAB46-E2FE-46AA-A362-FEB759C6C1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16721"/>
          <a:stretch/>
        </p:blipFill>
        <p:spPr>
          <a:xfrm>
            <a:off x="8807838" y="-6"/>
            <a:ext cx="3384162" cy="685800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5305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4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0AE2C-F215-4E23-B4CE-BA91416D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Veamos este video</a:t>
            </a:r>
          </a:p>
        </p:txBody>
      </p:sp>
      <p:pic>
        <p:nvPicPr>
          <p:cNvPr id="5" name="Marcador de contenido 4" descr="Imagen que contiene hombre, firmar, foto, frente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1D696A13-9C41-4289-A3F4-A1D8109A9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5" y="1928309"/>
            <a:ext cx="7217810" cy="400106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C328FB-F1A1-44A2-B209-7A17352A877D}"/>
              </a:ext>
            </a:extLst>
          </p:cNvPr>
          <p:cNvSpPr txBox="1"/>
          <p:nvPr/>
        </p:nvSpPr>
        <p:spPr>
          <a:xfrm>
            <a:off x="2046111" y="1558977"/>
            <a:ext cx="67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Haz clic en la imagen o en la dirección abajo.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DE1684-9DBB-4BFA-8A37-52F341E5946C}"/>
              </a:ext>
            </a:extLst>
          </p:cNvPr>
          <p:cNvSpPr txBox="1"/>
          <p:nvPr/>
        </p:nvSpPr>
        <p:spPr>
          <a:xfrm>
            <a:off x="3633842" y="6107317"/>
            <a:ext cx="492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hlinkClick r:id="rId2"/>
              </a:rPr>
              <a:t>https://www.youtube.com/watch?v=t4qCAt5-Erw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3939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8EE1D-1FB7-46BF-9FAB-288AE11D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/>
              <a:t>Ahora pensemos juntos sobre lo que nos explica el video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9CFA9-19AA-48E3-9AF2-983ACB0F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166548" cy="48021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UY" sz="3000" dirty="0"/>
              <a:t>Cuando hace referencia a la teoría de la Deriva Continental el locutor dice que es un descubrimiento, y la locutora plantea que no lo llamaría un descubrimiento, sino una idea. </a:t>
            </a:r>
          </a:p>
          <a:p>
            <a:pPr marL="0" indent="0">
              <a:buNone/>
            </a:pPr>
            <a:endParaRPr lang="es-UY" b="0" dirty="0">
              <a:effectLst/>
            </a:endParaRPr>
          </a:p>
          <a:p>
            <a:r>
              <a:rPr lang="es-UY" sz="2600" dirty="0"/>
              <a:t>¿Qué crees tú? Discute con tus compañeros si Alfred Wegener “descubrió la Deriva Continental” o si “desarrolló una idea: la Deriva </a:t>
            </a:r>
            <a:r>
              <a:rPr lang="es-UY" sz="2600" dirty="0" err="1"/>
              <a:t>Contiental</a:t>
            </a:r>
            <a:r>
              <a:rPr lang="es-UY" sz="2600" dirty="0"/>
              <a:t>”. </a:t>
            </a:r>
          </a:p>
          <a:p>
            <a:r>
              <a:rPr lang="es-UY" sz="2600" b="0" dirty="0">
                <a:effectLst/>
              </a:rPr>
              <a:t>Para poder llevar adelante la discusión tal vez necesitan ver el video nuevamente y buscar el significado de algunas palabras como “descubrir” o “descubrimiento”.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A4A2BAE-89D5-465F-9346-C99CED76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75" y="2747936"/>
            <a:ext cx="3606124" cy="26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C68DE-6D44-4B1D-A7B9-8A598B66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s-UY" sz="4100" dirty="0"/>
              <a:t>Luego de que Alfred comunicara su teoría…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74061C-40B4-4A8F-8455-C512B520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728210"/>
            <a:ext cx="6586489" cy="3495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400" dirty="0"/>
              <a:t>La teoría de la Deriva continental no fue aceptada en la comunidad científica  porque no pudo explicar cómo es que se produce el movimiento de los continentes </a:t>
            </a:r>
            <a:r>
              <a:rPr lang="es-UY" sz="2400" b="0" dirty="0">
                <a:effectLst/>
              </a:rPr>
              <a:t>(eso se pudo explicar unos cuantos años después</a:t>
            </a:r>
            <a:r>
              <a:rPr lang="es-UY" sz="2400" dirty="0"/>
              <a:t>).</a:t>
            </a:r>
            <a:endParaRPr lang="es-UY" sz="2400" b="0" dirty="0">
              <a:effectLst/>
            </a:endParaRPr>
          </a:p>
          <a:p>
            <a:pPr marL="0" indent="0">
              <a:buNone/>
            </a:pPr>
            <a:r>
              <a:rPr lang="es-UY" sz="2400" dirty="0"/>
              <a:t>Pero esta teoría tenía varias y sólidas pruebas que apoyaban la idea de que en algún momento todos los continentes estuvieron unidos. </a:t>
            </a:r>
          </a:p>
        </p:txBody>
      </p:sp>
      <p:pic>
        <p:nvPicPr>
          <p:cNvPr id="5" name="Imagen 4" descr="Foto blanco y negro de un hombre con traje&#10;&#10;Descripción generada automáticamente">
            <a:extLst>
              <a:ext uri="{FF2B5EF4-FFF2-40B4-BE49-F238E27FC236}">
                <a16:creationId xmlns:a16="http://schemas.microsoft.com/office/drawing/2014/main" id="{B7A5B391-B72C-4351-8D7D-65CA155A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r="209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2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2A5B3-3D12-4E57-B28B-FA7E31CF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Pruebas de la Deriva Continental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E734ED8-8A37-48B4-8A40-97C6140131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9139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7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91F5E-54D6-4CD9-B035-B943C3B4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dirty="0"/>
              <a:t>Registro fósil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128566C3-D5AB-43E9-B8E7-CBADF9722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67" y="155265"/>
            <a:ext cx="7874833" cy="605377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58094A3-89CA-43A0-806E-53E9BC8A5C03}"/>
              </a:ext>
            </a:extLst>
          </p:cNvPr>
          <p:cNvSpPr txBox="1"/>
          <p:nvPr/>
        </p:nvSpPr>
        <p:spPr>
          <a:xfrm>
            <a:off x="4317167" y="6211173"/>
            <a:ext cx="7485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De </a:t>
            </a:r>
            <a:r>
              <a:rPr lang="es-UY" sz="1400" dirty="0" err="1"/>
              <a:t>Osvaldocangaspadilla</a:t>
            </a:r>
            <a:r>
              <a:rPr lang="es-UY" sz="1400" dirty="0"/>
              <a:t> - Trabajo propio, Dominio público, https://commons.wikimedia.org/w/index.php?curid=11310602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7A8AA0-0B14-4A2C-8100-1BFB4A62CFD5}"/>
              </a:ext>
            </a:extLst>
          </p:cNvPr>
          <p:cNvSpPr txBox="1"/>
          <p:nvPr/>
        </p:nvSpPr>
        <p:spPr>
          <a:xfrm>
            <a:off x="254833" y="1573967"/>
            <a:ext cx="38075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Se encontraron fósiles de diferentes animales en varios continentes. Se entendió imposible que migraran a través de los océanos, la mejor explicación a esto es que estuvieran en un único y gran continente. </a:t>
            </a:r>
          </a:p>
          <a:p>
            <a:r>
              <a:rPr lang="es-UY" dirty="0"/>
              <a:t>La misma explicación para el registro fósil de las plantas. </a:t>
            </a:r>
          </a:p>
        </p:txBody>
      </p:sp>
      <p:sp>
        <p:nvSpPr>
          <p:cNvPr id="8" name="Botón de acción: Ayuda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C2FDCE3-945D-4A49-80A0-2F28CED7145E}"/>
              </a:ext>
            </a:extLst>
          </p:cNvPr>
          <p:cNvSpPr/>
          <p:nvPr/>
        </p:nvSpPr>
        <p:spPr>
          <a:xfrm>
            <a:off x="4557009" y="4062335"/>
            <a:ext cx="299803" cy="29980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Botón de acción: Ayuda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4A30852-83EC-418F-8C3F-578DBD42797F}"/>
              </a:ext>
            </a:extLst>
          </p:cNvPr>
          <p:cNvSpPr/>
          <p:nvPr/>
        </p:nvSpPr>
        <p:spPr>
          <a:xfrm>
            <a:off x="6553200" y="4724399"/>
            <a:ext cx="299803" cy="29980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Botón de acción: Ayuda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0063434-71D0-4CFA-AA50-12D212F14961}"/>
              </a:ext>
            </a:extLst>
          </p:cNvPr>
          <p:cNvSpPr/>
          <p:nvPr/>
        </p:nvSpPr>
        <p:spPr>
          <a:xfrm>
            <a:off x="9653665" y="5439236"/>
            <a:ext cx="299803" cy="29980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Botón de acción: Ayuda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EA8D8C7-444F-45C7-AD40-AE819ADAB762}"/>
              </a:ext>
            </a:extLst>
          </p:cNvPr>
          <p:cNvSpPr/>
          <p:nvPr/>
        </p:nvSpPr>
        <p:spPr>
          <a:xfrm>
            <a:off x="10895352" y="663944"/>
            <a:ext cx="299803" cy="299803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2FCDEF2B-B32F-402D-9D9D-73133F87A515}"/>
              </a:ext>
            </a:extLst>
          </p:cNvPr>
          <p:cNvSpPr/>
          <p:nvPr/>
        </p:nvSpPr>
        <p:spPr>
          <a:xfrm>
            <a:off x="264827" y="3985192"/>
            <a:ext cx="3807501" cy="16070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>
                <a:solidFill>
                  <a:schemeClr val="tx2"/>
                </a:solidFill>
              </a:rPr>
              <a:t>Para conocer cada especie haz clic en los cuadros con el signo de interrogación</a:t>
            </a:r>
          </a:p>
        </p:txBody>
      </p:sp>
      <p:sp>
        <p:nvSpPr>
          <p:cNvPr id="3" name="Botón de acción: Volver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6A8C0F6-F662-4C78-BA22-1B75F79BE9EE}"/>
              </a:ext>
            </a:extLst>
          </p:cNvPr>
          <p:cNvSpPr/>
          <p:nvPr/>
        </p:nvSpPr>
        <p:spPr>
          <a:xfrm>
            <a:off x="254833" y="5969198"/>
            <a:ext cx="617095" cy="70568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F9F451-EAC1-468B-9CC4-25E224CE13FE}"/>
              </a:ext>
            </a:extLst>
          </p:cNvPr>
          <p:cNvSpPr txBox="1"/>
          <p:nvPr/>
        </p:nvSpPr>
        <p:spPr>
          <a:xfrm>
            <a:off x="871928" y="6122216"/>
            <a:ext cx="196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“Pruebas de la deriva continental” </a:t>
            </a:r>
          </a:p>
        </p:txBody>
      </p:sp>
    </p:spTree>
    <p:extLst>
      <p:ext uri="{BB962C8B-B14F-4D97-AF65-F5344CB8AC3E}">
        <p14:creationId xmlns:p14="http://schemas.microsoft.com/office/powerpoint/2010/main" val="38269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3685E-CD51-43CA-91B2-E8D3E868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i="1" dirty="0" err="1"/>
              <a:t>Lystrosaurus</a:t>
            </a:r>
            <a:r>
              <a:rPr lang="es-UY" i="1" dirty="0"/>
              <a:t> </a:t>
            </a:r>
            <a:r>
              <a:rPr lang="es-UY" i="1" dirty="0" err="1"/>
              <a:t>murrayi</a:t>
            </a:r>
            <a:endParaRPr lang="es-UY" dirty="0"/>
          </a:p>
        </p:txBody>
      </p:sp>
      <p:pic>
        <p:nvPicPr>
          <p:cNvPr id="5" name="Marcador de contenido 4" descr="Imagen que contiene animal, reptil, dinosaurio, verde&#10;&#10;Descripción generada automáticamente">
            <a:extLst>
              <a:ext uri="{FF2B5EF4-FFF2-40B4-BE49-F238E27FC236}">
                <a16:creationId xmlns:a16="http://schemas.microsoft.com/office/drawing/2014/main" id="{5BC681B5-7740-41C8-B8B6-ED38F3B2B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90688"/>
            <a:ext cx="7620000" cy="390525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BCC1A2-3B58-4325-81E4-48FEC1117503}"/>
              </a:ext>
            </a:extLst>
          </p:cNvPr>
          <p:cNvSpPr txBox="1"/>
          <p:nvPr/>
        </p:nvSpPr>
        <p:spPr>
          <a:xfrm>
            <a:off x="689548" y="5831174"/>
            <a:ext cx="858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Representación artística del </a:t>
            </a:r>
            <a:r>
              <a:rPr lang="es-UY" dirty="0" err="1"/>
              <a:t>Lystrosaurus</a:t>
            </a:r>
            <a:r>
              <a:rPr lang="es-UY" dirty="0"/>
              <a:t>.</a:t>
            </a:r>
          </a:p>
          <a:p>
            <a:r>
              <a:rPr lang="es-UY" dirty="0"/>
              <a:t>Autor: Nobu Tamura.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78C44D-A071-4B19-BAD4-348E61868D81}"/>
              </a:ext>
            </a:extLst>
          </p:cNvPr>
          <p:cNvSpPr txBox="1"/>
          <p:nvPr/>
        </p:nvSpPr>
        <p:spPr>
          <a:xfrm>
            <a:off x="7122202" y="5182302"/>
            <a:ext cx="350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hlinkClick r:id="rId3"/>
              </a:rPr>
              <a:t>Más información</a:t>
            </a:r>
            <a:endParaRPr lang="es-UY" dirty="0"/>
          </a:p>
        </p:txBody>
      </p:sp>
      <p:sp>
        <p:nvSpPr>
          <p:cNvPr id="8" name="Flecha: curvada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39EF0460-8B7C-48E5-87E0-A3AC29636522}"/>
              </a:ext>
            </a:extLst>
          </p:cNvPr>
          <p:cNvSpPr/>
          <p:nvPr/>
        </p:nvSpPr>
        <p:spPr>
          <a:xfrm>
            <a:off x="10391463" y="4606478"/>
            <a:ext cx="514662" cy="9258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65DF9A-6E4B-497E-BA3B-F198F6C209F9}"/>
              </a:ext>
            </a:extLst>
          </p:cNvPr>
          <p:cNvSpPr txBox="1"/>
          <p:nvPr/>
        </p:nvSpPr>
        <p:spPr>
          <a:xfrm>
            <a:off x="9665220" y="5551634"/>
            <a:ext cx="2450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Registro fósil</a:t>
            </a:r>
          </a:p>
        </p:txBody>
      </p:sp>
    </p:spTree>
    <p:extLst>
      <p:ext uri="{BB962C8B-B14F-4D97-AF65-F5344CB8AC3E}">
        <p14:creationId xmlns:p14="http://schemas.microsoft.com/office/powerpoint/2010/main" val="422734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caja, alimentos, bolsa&#10;&#10;Descripción generada automáticamente">
            <a:extLst>
              <a:ext uri="{FF2B5EF4-FFF2-40B4-BE49-F238E27FC236}">
                <a16:creationId xmlns:a16="http://schemas.microsoft.com/office/drawing/2014/main" id="{13DDB9E4-C9CD-4638-B38D-FCC2696E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r="-2" b="15573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644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2AF3F0D-7AFE-41A8-8114-8BEC112C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6" y="70727"/>
            <a:ext cx="4657344" cy="3107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 err="1">
                <a:solidFill>
                  <a:srgbClr val="FFFFFF"/>
                </a:solidFill>
              </a:rPr>
              <a:t>Exhibición</a:t>
            </a:r>
            <a:r>
              <a:rPr lang="en-US" sz="3700" dirty="0">
                <a:solidFill>
                  <a:srgbClr val="FFFFFF"/>
                </a:solidFill>
              </a:rPr>
              <a:t> de </a:t>
            </a:r>
            <a:r>
              <a:rPr lang="en-US" sz="3700" dirty="0" err="1">
                <a:solidFill>
                  <a:srgbClr val="FFFFFF"/>
                </a:solidFill>
              </a:rPr>
              <a:t>fósiles</a:t>
            </a:r>
            <a:r>
              <a:rPr lang="en-US" sz="3700" dirty="0">
                <a:solidFill>
                  <a:srgbClr val="FFFFFF"/>
                </a:solidFill>
              </a:rPr>
              <a:t> de hojas de </a:t>
            </a:r>
            <a:r>
              <a:rPr lang="en-US" sz="3700" i="1" dirty="0">
                <a:solidFill>
                  <a:srgbClr val="FFFFFF"/>
                </a:solidFill>
              </a:rPr>
              <a:t>Glossopteris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en</a:t>
            </a:r>
            <a:r>
              <a:rPr lang="en-US" sz="3700" dirty="0">
                <a:solidFill>
                  <a:srgbClr val="FFFFFF"/>
                </a:solidFill>
              </a:rPr>
              <a:t> el </a:t>
            </a:r>
            <a:r>
              <a:rPr lang="en-US" sz="3700" dirty="0" err="1">
                <a:solidFill>
                  <a:srgbClr val="FFFFFF"/>
                </a:solidFill>
              </a:rPr>
              <a:t>museo</a:t>
            </a:r>
            <a:r>
              <a:rPr lang="en-US" sz="3700" dirty="0">
                <a:solidFill>
                  <a:srgbClr val="FFFFFF"/>
                </a:solidFill>
              </a:rPr>
              <a:t> de </a:t>
            </a:r>
            <a:r>
              <a:rPr lang="en-US" sz="3700" dirty="0" err="1">
                <a:solidFill>
                  <a:srgbClr val="FFFFFF"/>
                </a:solidFill>
              </a:rPr>
              <a:t>Ciencias</a:t>
            </a:r>
            <a:r>
              <a:rPr lang="en-US" sz="3700" dirty="0">
                <a:solidFill>
                  <a:srgbClr val="FFFFFF"/>
                </a:solidFill>
              </a:rPr>
              <a:t> Naturales de Houston, Texas, </a:t>
            </a:r>
            <a:r>
              <a:rPr lang="en-US" sz="3700" dirty="0" err="1">
                <a:solidFill>
                  <a:srgbClr val="FFFFFF"/>
                </a:solidFill>
              </a:rPr>
              <a:t>Estados</a:t>
            </a:r>
            <a:r>
              <a:rPr lang="en-US" sz="3700" dirty="0">
                <a:solidFill>
                  <a:srgbClr val="FFFFFF"/>
                </a:solidFill>
              </a:rPr>
              <a:t> Unidos.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7587BA-190E-4590-A4F0-5673BF8FAD02}"/>
              </a:ext>
            </a:extLst>
          </p:cNvPr>
          <p:cNvSpPr txBox="1"/>
          <p:nvPr/>
        </p:nvSpPr>
        <p:spPr>
          <a:xfrm>
            <a:off x="6220919" y="6350860"/>
            <a:ext cx="427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Imagen libre de derechos de Autor.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003953-13C2-420A-A4B0-2DA71942F402}"/>
              </a:ext>
            </a:extLst>
          </p:cNvPr>
          <p:cNvSpPr txBox="1"/>
          <p:nvPr/>
        </p:nvSpPr>
        <p:spPr>
          <a:xfrm>
            <a:off x="7564638" y="3177915"/>
            <a:ext cx="42721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dirty="0"/>
              <a:t>Fósiles de esta planta se encontró en continentes que hoy tienen climas y paisajes muy diversos. </a:t>
            </a:r>
          </a:p>
          <a:p>
            <a:r>
              <a:rPr lang="es-UY" sz="2000" dirty="0"/>
              <a:t>Se cree que lo más probable es que haya estado en un mismo tipo de clima, otra prueba más de que los continentes estaban unidos. </a:t>
            </a:r>
          </a:p>
        </p:txBody>
      </p:sp>
      <p:sp>
        <p:nvSpPr>
          <p:cNvPr id="7" name="Flecha: curvada hacia la izquierda 6">
            <a:hlinkClick r:id="rId3" action="ppaction://hlinksldjump"/>
            <a:extLst>
              <a:ext uri="{FF2B5EF4-FFF2-40B4-BE49-F238E27FC236}">
                <a16:creationId xmlns:a16="http://schemas.microsoft.com/office/drawing/2014/main" id="{3475C5EA-1F7B-4D13-BF54-0389EBD63930}"/>
              </a:ext>
            </a:extLst>
          </p:cNvPr>
          <p:cNvSpPr/>
          <p:nvPr/>
        </p:nvSpPr>
        <p:spPr>
          <a:xfrm>
            <a:off x="11322173" y="5215470"/>
            <a:ext cx="514662" cy="9258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9B70EE-13C5-446C-83A4-FD783E7E44FA}"/>
              </a:ext>
            </a:extLst>
          </p:cNvPr>
          <p:cNvSpPr txBox="1"/>
          <p:nvPr/>
        </p:nvSpPr>
        <p:spPr>
          <a:xfrm>
            <a:off x="10313233" y="6130339"/>
            <a:ext cx="1753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Volver a Registro fósil</a:t>
            </a:r>
          </a:p>
        </p:txBody>
      </p:sp>
    </p:spTree>
    <p:extLst>
      <p:ext uri="{BB962C8B-B14F-4D97-AF65-F5344CB8AC3E}">
        <p14:creationId xmlns:p14="http://schemas.microsoft.com/office/powerpoint/2010/main" val="1456108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1077</Words>
  <Application>Microsoft Office PowerPoint</Application>
  <PresentationFormat>Panorámica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Tema de Office</vt:lpstr>
      <vt:lpstr>Alfred Wegener y sus ideas sobre el movimiento de los continentes</vt:lpstr>
      <vt:lpstr>El origen de los continentes y océanos</vt:lpstr>
      <vt:lpstr>Veamos este video</vt:lpstr>
      <vt:lpstr>Ahora pensemos juntos sobre lo que nos explica el video</vt:lpstr>
      <vt:lpstr>Luego de que Alfred comunicara su teoría…</vt:lpstr>
      <vt:lpstr>Pruebas de la Deriva Continental </vt:lpstr>
      <vt:lpstr>Registro fósil</vt:lpstr>
      <vt:lpstr>Lystrosaurus murrayi</vt:lpstr>
      <vt:lpstr>Exhibición de fósiles de hojas de Glossopteris en el museo de Ciencias Naturales de Houston, Texas, Estados Unidos. </vt:lpstr>
      <vt:lpstr>Mesosaurus</vt:lpstr>
      <vt:lpstr>Cynognathus</vt:lpstr>
      <vt:lpstr>El rompecabezas continental</vt:lpstr>
      <vt:lpstr>Los tipos de rocas y otras características geológicas</vt:lpstr>
      <vt:lpstr>Paleoclima </vt:lpstr>
      <vt:lpstr>Los conocimientos científicos están en constante construcción, a veces, también se destruyen para construir nuevos…</vt:lpstr>
      <vt:lpstr>Créditos de las imágenes</vt:lpstr>
      <vt:lpstr>Fuentes consultadas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Alfred Wegener y sus ideas sobre el movimiento de los continentes</dc:title>
  <dc:creator>Andrea Etchartea</dc:creator>
  <cp:lastModifiedBy>ANDREA ETCHARTEA</cp:lastModifiedBy>
  <cp:revision>12</cp:revision>
  <dcterms:created xsi:type="dcterms:W3CDTF">2020-02-06T15:42:06Z</dcterms:created>
  <dcterms:modified xsi:type="dcterms:W3CDTF">2020-08-18T12:41:50Z</dcterms:modified>
</cp:coreProperties>
</file>