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61" r:id="rId4"/>
    <p:sldId id="273" r:id="rId5"/>
    <p:sldId id="264" r:id="rId6"/>
    <p:sldId id="258" r:id="rId7"/>
    <p:sldId id="266" r:id="rId8"/>
    <p:sldId id="267" r:id="rId9"/>
    <p:sldId id="268" r:id="rId10"/>
    <p:sldId id="259" r:id="rId11"/>
    <p:sldId id="270" r:id="rId12"/>
  </p:sldIdLst>
  <p:sldSz cx="9906000" cy="6858000" type="A4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43D6-0830-4789-BBAA-4F08D09E693D}" type="datetimeFigureOut">
              <a:rPr lang="es-UY" smtClean="0"/>
              <a:t>4/6/2019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D3A2-AB84-462E-B2C2-C70FADC94BC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7275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43D6-0830-4789-BBAA-4F08D09E693D}" type="datetimeFigureOut">
              <a:rPr lang="es-UY" smtClean="0"/>
              <a:t>4/6/2019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D3A2-AB84-462E-B2C2-C70FADC94BC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2660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43D6-0830-4789-BBAA-4F08D09E693D}" type="datetimeFigureOut">
              <a:rPr lang="es-UY" smtClean="0"/>
              <a:t>4/6/2019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D3A2-AB84-462E-B2C2-C70FADC94BC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600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43D6-0830-4789-BBAA-4F08D09E693D}" type="datetimeFigureOut">
              <a:rPr lang="es-UY" smtClean="0"/>
              <a:t>4/6/2019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D3A2-AB84-462E-B2C2-C70FADC94BC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4792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43D6-0830-4789-BBAA-4F08D09E693D}" type="datetimeFigureOut">
              <a:rPr lang="es-UY" smtClean="0"/>
              <a:t>4/6/2019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D3A2-AB84-462E-B2C2-C70FADC94BC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7514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43D6-0830-4789-BBAA-4F08D09E693D}" type="datetimeFigureOut">
              <a:rPr lang="es-UY" smtClean="0"/>
              <a:t>4/6/2019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D3A2-AB84-462E-B2C2-C70FADC94BC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687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43D6-0830-4789-BBAA-4F08D09E693D}" type="datetimeFigureOut">
              <a:rPr lang="es-UY" smtClean="0"/>
              <a:t>4/6/2019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D3A2-AB84-462E-B2C2-C70FADC94BC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0167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43D6-0830-4789-BBAA-4F08D09E693D}" type="datetimeFigureOut">
              <a:rPr lang="es-UY" smtClean="0"/>
              <a:t>4/6/2019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D3A2-AB84-462E-B2C2-C70FADC94BC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0294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43D6-0830-4789-BBAA-4F08D09E693D}" type="datetimeFigureOut">
              <a:rPr lang="es-UY" smtClean="0"/>
              <a:t>4/6/2019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D3A2-AB84-462E-B2C2-C70FADC94BC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461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43D6-0830-4789-BBAA-4F08D09E693D}" type="datetimeFigureOut">
              <a:rPr lang="es-UY" smtClean="0"/>
              <a:t>4/6/2019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D3A2-AB84-462E-B2C2-C70FADC94BC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7764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43D6-0830-4789-BBAA-4F08D09E693D}" type="datetimeFigureOut">
              <a:rPr lang="es-UY" smtClean="0"/>
              <a:t>4/6/2019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D3A2-AB84-462E-B2C2-C70FADC94BC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3974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043D6-0830-4789-BBAA-4F08D09E693D}" type="datetimeFigureOut">
              <a:rPr lang="es-UY" smtClean="0"/>
              <a:t>4/6/2019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6D3A2-AB84-462E-B2C2-C70FADC94BC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5439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3.gobiernodecanarias.org/medusa/agrega/repositorio/10052010/f4/es-ic_2010051013_9181557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://www.tupapelesimportante.com/index.asp?MP=2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dhDnYdBDhQ" TargetMode="External"/><Relationship Id="rId4" Type="http://schemas.openxmlformats.org/officeDocument/2006/relationships/hyperlink" Target="https://youtu.be/vdhDnYdBDh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erpadres.es/3-6-anos/ocio-infantil/video/videos-ideas-para-introducir-a-los-ninos-en-el-cuidado-de-las-planta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5502" y="651877"/>
            <a:ext cx="990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3600" b="1" dirty="0">
                <a:solidFill>
                  <a:schemeClr val="accent1">
                    <a:lumMod val="50000"/>
                  </a:schemeClr>
                </a:solidFill>
              </a:rPr>
              <a:t>Día Mundial del Medio Ambiente 2019 </a:t>
            </a:r>
            <a:endParaRPr lang="es-UY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s-UY" sz="600" b="1" dirty="0"/>
          </a:p>
          <a:p>
            <a:r>
              <a:rPr lang="es-UY" sz="3200" b="1" dirty="0" smtClean="0"/>
              <a:t>Lema: “</a:t>
            </a:r>
            <a:r>
              <a:rPr lang="es-UY" sz="3200" b="1" dirty="0"/>
              <a:t>Unidos por un planeta sin contaminación del aire”</a:t>
            </a:r>
            <a:endParaRPr lang="es-UY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31239" b="5363"/>
          <a:stretch/>
        </p:blipFill>
        <p:spPr>
          <a:xfrm>
            <a:off x="-2055" y="1882983"/>
            <a:ext cx="9875001" cy="39339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6615" t="54104" r="22746" b="33014"/>
          <a:stretch/>
        </p:blipFill>
        <p:spPr>
          <a:xfrm>
            <a:off x="140677" y="5852209"/>
            <a:ext cx="5711483" cy="6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60424" y="904979"/>
            <a:ext cx="9867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2400" b="1" dirty="0" smtClean="0"/>
              <a:t>¿</a:t>
            </a:r>
            <a:r>
              <a:rPr lang="es-UY" sz="2400" b="1" dirty="0"/>
              <a:t>Cómo podemos inculcar estos buenos hábitos a los niños?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70415" y="1805669"/>
            <a:ext cx="3317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2400" b="1" i="1" dirty="0">
                <a:solidFill>
                  <a:srgbClr val="008000"/>
                </a:solidFill>
              </a:rPr>
              <a:t>Recursos didácticos </a:t>
            </a:r>
            <a:endParaRPr lang="es-UY" sz="2400" b="1" i="1" dirty="0" smtClean="0">
              <a:solidFill>
                <a:srgbClr val="008000"/>
              </a:solidFill>
            </a:endParaRPr>
          </a:p>
          <a:p>
            <a:pPr algn="ctr"/>
            <a:r>
              <a:rPr lang="es-UY" sz="2400" b="1" i="1" dirty="0" smtClean="0">
                <a:solidFill>
                  <a:srgbClr val="008000"/>
                </a:solidFill>
              </a:rPr>
              <a:t>sobre </a:t>
            </a:r>
            <a:r>
              <a:rPr lang="es-UY" sz="2400" b="1" i="1" dirty="0">
                <a:solidFill>
                  <a:srgbClr val="008000"/>
                </a:solidFill>
              </a:rPr>
              <a:t>el </a:t>
            </a:r>
            <a:endParaRPr lang="es-UY" sz="2400" b="1" i="1" dirty="0" smtClean="0">
              <a:solidFill>
                <a:srgbClr val="008000"/>
              </a:solidFill>
            </a:endParaRPr>
          </a:p>
          <a:p>
            <a:pPr algn="ctr"/>
            <a:r>
              <a:rPr lang="es-UY" sz="2400" b="1" i="1" dirty="0" smtClean="0">
                <a:solidFill>
                  <a:srgbClr val="008000"/>
                </a:solidFill>
              </a:rPr>
              <a:t>Medio </a:t>
            </a:r>
            <a:r>
              <a:rPr lang="es-UY" sz="2400" b="1" i="1" dirty="0">
                <a:solidFill>
                  <a:srgbClr val="008000"/>
                </a:solidFill>
              </a:rPr>
              <a:t>Ambiente…</a:t>
            </a:r>
            <a:endParaRPr lang="es-UY" sz="2400" dirty="0"/>
          </a:p>
        </p:txBody>
      </p:sp>
      <p:pic>
        <p:nvPicPr>
          <p:cNvPr id="9" name="Imagen 8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5755" t="17380" r="16432" b="6962"/>
          <a:stretch/>
        </p:blipFill>
        <p:spPr>
          <a:xfrm>
            <a:off x="5298141" y="1805669"/>
            <a:ext cx="4468265" cy="2802821"/>
          </a:xfrm>
          <a:prstGeom prst="rect">
            <a:avLst/>
          </a:prstGeom>
        </p:spPr>
      </p:pic>
      <p:pic>
        <p:nvPicPr>
          <p:cNvPr id="10" name="Imagen 9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466" t="20230" r="44668" b="9375"/>
          <a:stretch/>
        </p:blipFill>
        <p:spPr>
          <a:xfrm>
            <a:off x="102992" y="3363217"/>
            <a:ext cx="4912761" cy="276530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405210" y="4857920"/>
            <a:ext cx="2886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i="1" dirty="0" smtClean="0">
                <a:solidFill>
                  <a:schemeClr val="accent6">
                    <a:lumMod val="50000"/>
                  </a:schemeClr>
                </a:solidFill>
              </a:rPr>
              <a:t>Haz clic en las </a:t>
            </a:r>
            <a:r>
              <a:rPr lang="es-UY" sz="2000" b="1" i="1" dirty="0" smtClean="0">
                <a:solidFill>
                  <a:schemeClr val="accent6">
                    <a:lumMod val="50000"/>
                  </a:schemeClr>
                </a:solidFill>
              </a:rPr>
              <a:t> imágenes para ir </a:t>
            </a:r>
            <a:r>
              <a:rPr lang="es-UY" sz="2000" b="1" i="1" dirty="0" smtClean="0">
                <a:solidFill>
                  <a:schemeClr val="accent6">
                    <a:lumMod val="50000"/>
                  </a:schemeClr>
                </a:solidFill>
              </a:rPr>
              <a:t>a los juegos</a:t>
            </a:r>
            <a:endParaRPr lang="es-UY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540467" y="3040520"/>
            <a:ext cx="6062345" cy="228219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UY" sz="2800" b="1" dirty="0" smtClean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Mtra. Elida Valejo García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UY" sz="2800" b="1" dirty="0" err="1" smtClean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Contenidista</a:t>
            </a:r>
            <a:r>
              <a:rPr lang="es-UY" sz="2800" b="1" dirty="0" smtClean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s-UY" sz="2800" b="1" dirty="0" smtClean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de Ciencias </a:t>
            </a:r>
            <a:r>
              <a:rPr lang="es-UY" sz="2800" b="1" dirty="0" smtClean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Sociales</a:t>
            </a:r>
            <a:endParaRPr lang="es-UY" sz="2800" b="1" dirty="0">
              <a:solidFill>
                <a:schemeClr val="accent1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UY" sz="2800" b="1" dirty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CTE – CEIP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UY" sz="2800" b="1" dirty="0" smtClean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Juni</a:t>
            </a:r>
            <a:r>
              <a:rPr lang="es-UY" sz="2800" b="1" dirty="0" smtClean="0">
                <a:solidFill>
                  <a:schemeClr val="accent1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 2019</a:t>
            </a:r>
            <a:endParaRPr lang="es-UY" sz="2800" b="1" dirty="0">
              <a:solidFill>
                <a:schemeClr val="accent1">
                  <a:lumMod val="5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4020" y="1178757"/>
            <a:ext cx="95385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Producción Uruguay Educa</a:t>
            </a:r>
            <a:endParaRPr lang="es-E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1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4" y="1559859"/>
            <a:ext cx="5983270" cy="293190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7235" y="4723644"/>
            <a:ext cx="61318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400" dirty="0" smtClean="0"/>
              <a:t>Aproximadamente </a:t>
            </a:r>
            <a:r>
              <a:rPr lang="es-UY" sz="2400" dirty="0"/>
              <a:t>7 millones de personas en todo el mundo mueren prematuramente cada año a causa de la </a:t>
            </a:r>
            <a:r>
              <a:rPr lang="es-UY" sz="2400" b="1" dirty="0"/>
              <a:t>contaminación del aire </a:t>
            </a:r>
            <a:r>
              <a:rPr lang="es-UY" sz="2400" dirty="0"/>
              <a:t>y casi 4 millones de estas muertes ocurren en la región de Asia y el Pacífico.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494930" y="1559859"/>
            <a:ext cx="317350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200" cap="all" dirty="0"/>
              <a:t>L</a:t>
            </a:r>
            <a:r>
              <a:rPr lang="es-UY" sz="3200" dirty="0"/>
              <a:t>a</a:t>
            </a:r>
            <a:r>
              <a:rPr lang="es-UY" sz="3200" cap="all" dirty="0"/>
              <a:t> </a:t>
            </a:r>
            <a:r>
              <a:rPr lang="es-UY" sz="3200" dirty="0"/>
              <a:t>lucha contra la </a:t>
            </a:r>
            <a:r>
              <a:rPr lang="es-UY" sz="3200" b="1" dirty="0"/>
              <a:t>contaminación del aire </a:t>
            </a:r>
            <a:r>
              <a:rPr lang="es-UY" sz="3200" dirty="0"/>
              <a:t>será protagonista del </a:t>
            </a:r>
            <a:endParaRPr lang="es-UY" sz="3200" dirty="0" smtClean="0"/>
          </a:p>
          <a:p>
            <a:r>
              <a:rPr lang="es-UY" sz="3200" dirty="0" smtClean="0"/>
              <a:t>5 </a:t>
            </a:r>
            <a:r>
              <a:rPr lang="es-UY" sz="3200" dirty="0"/>
              <a:t>de junio, Día Mundial del Medio Ambiente </a:t>
            </a:r>
            <a:r>
              <a:rPr lang="es-UY" sz="3200" dirty="0" smtClean="0"/>
              <a:t>2019</a:t>
            </a:r>
            <a:r>
              <a:rPr lang="es-UY" sz="3200" dirty="0"/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459830"/>
            <a:ext cx="68804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UY" sz="2800" b="1" dirty="0">
                <a:latin typeface="AR JULIAN" panose="02000000000000000000" pitchFamily="2" charset="0"/>
              </a:rPr>
              <a:t>China será el anfitrión global </a:t>
            </a:r>
            <a:r>
              <a:rPr lang="es-UY" sz="2800" b="1" dirty="0" smtClean="0">
                <a:latin typeface="AR JULIAN" panose="02000000000000000000" pitchFamily="2" charset="0"/>
              </a:rPr>
              <a:t>de la </a:t>
            </a:r>
          </a:p>
          <a:p>
            <a:pPr algn="ctr"/>
            <a:r>
              <a:rPr lang="es-UY" sz="2800" b="1" dirty="0" smtClean="0">
                <a:latin typeface="AR JULIAN" panose="02000000000000000000" pitchFamily="2" charset="0"/>
              </a:rPr>
              <a:t>Celebración del Día del Medio Ambiente</a:t>
            </a:r>
            <a:endParaRPr lang="es-UY" sz="2800" b="1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072" y="617660"/>
            <a:ext cx="5573577" cy="161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lang="es-UY" altLang="es-UY" sz="2000" dirty="0">
              <a:latin typeface="Arial" panose="020B0604020202020204" pitchFamily="34" charset="0"/>
            </a:endParaRPr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UY" altLang="es-UY" sz="2000" dirty="0">
                <a:latin typeface="Arial" panose="020B0604020202020204" pitchFamily="34" charset="0"/>
              </a:rPr>
              <a:t>Cuando </a:t>
            </a:r>
            <a:r>
              <a:rPr lang="es-UY" altLang="es-UY" sz="2000" dirty="0" smtClean="0">
                <a:latin typeface="Arial" panose="020B0604020202020204" pitchFamily="34" charset="0"/>
              </a:rPr>
              <a:t>te mueves en </a:t>
            </a:r>
            <a:r>
              <a:rPr lang="es-UY" altLang="es-UY" sz="2000" dirty="0">
                <a:latin typeface="Arial" panose="020B0604020202020204" pitchFamily="34" charset="0"/>
              </a:rPr>
              <a:t>distancias cortas, </a:t>
            </a:r>
            <a:endParaRPr lang="es-UY" altLang="es-UY" sz="2000" dirty="0" smtClean="0">
              <a:latin typeface="Arial" panose="020B0604020202020204" pitchFamily="34" charset="0"/>
            </a:endParaRPr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altLang="es-UY" sz="2000" dirty="0">
                <a:latin typeface="Arial" panose="020B0604020202020204" pitchFamily="34" charset="0"/>
              </a:rPr>
              <a:t> </a:t>
            </a:r>
            <a:r>
              <a:rPr lang="es-UY" altLang="es-UY" sz="2000" dirty="0" smtClean="0">
                <a:latin typeface="Arial" panose="020B0604020202020204" pitchFamily="34" charset="0"/>
              </a:rPr>
              <a:t> puedes </a:t>
            </a:r>
            <a:r>
              <a:rPr lang="es-UY" altLang="es-UY" sz="2000" dirty="0">
                <a:latin typeface="Arial" panose="020B0604020202020204" pitchFamily="34" charset="0"/>
              </a:rPr>
              <a:t>ir </a:t>
            </a:r>
            <a:r>
              <a:rPr lang="es-UY" altLang="es-UY" sz="2000" dirty="0" smtClean="0">
                <a:latin typeface="Arial" panose="020B0604020202020204" pitchFamily="34" charset="0"/>
              </a:rPr>
              <a:t>caminando   o </a:t>
            </a:r>
            <a:r>
              <a:rPr lang="es-UY" altLang="es-UY" sz="2000" dirty="0">
                <a:latin typeface="Arial" panose="020B0604020202020204" pitchFamily="34" charset="0"/>
              </a:rPr>
              <a:t>en bicicleta. </a:t>
            </a:r>
            <a:endParaRPr lang="es-UY" altLang="es-UY" sz="2000" dirty="0" smtClean="0">
              <a:latin typeface="Arial" panose="020B0604020202020204" pitchFamily="34" charset="0"/>
            </a:endParaRPr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UY" altLang="es-UY" sz="2000" dirty="0" smtClean="0">
                <a:latin typeface="Arial" panose="020B0604020202020204" pitchFamily="34" charset="0"/>
              </a:rPr>
              <a:t>Y</a:t>
            </a:r>
            <a:r>
              <a:rPr lang="es-UY" altLang="es-UY" sz="2000" dirty="0">
                <a:latin typeface="Arial" panose="020B0604020202020204" pitchFamily="34" charset="0"/>
              </a:rPr>
              <a:t>, para las largas, </a:t>
            </a:r>
            <a:r>
              <a:rPr lang="es-UY" altLang="es-UY" sz="2000" dirty="0" smtClean="0">
                <a:latin typeface="Arial" panose="020B0604020202020204" pitchFamily="34" charset="0"/>
              </a:rPr>
              <a:t>mejor comparte un vehículo </a:t>
            </a:r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altLang="es-UY" sz="2000" dirty="0">
                <a:latin typeface="Arial" panose="020B0604020202020204" pitchFamily="34" charset="0"/>
              </a:rPr>
              <a:t> </a:t>
            </a:r>
            <a:r>
              <a:rPr lang="es-UY" altLang="es-UY" sz="2000" dirty="0" smtClean="0">
                <a:latin typeface="Arial" panose="020B0604020202020204" pitchFamily="34" charset="0"/>
              </a:rPr>
              <a:t>o utiliza el </a:t>
            </a:r>
            <a:r>
              <a:rPr lang="es-UY" altLang="es-UY" sz="2000" dirty="0">
                <a:latin typeface="Arial" panose="020B0604020202020204" pitchFamily="34" charset="0"/>
              </a:rPr>
              <a:t>transporte público. </a:t>
            </a:r>
          </a:p>
        </p:txBody>
      </p:sp>
      <p:pic>
        <p:nvPicPr>
          <p:cNvPr id="4098" name="Picture 2" descr="http://thumbs.dreamstime.com/z/bicicleta-ecol%C3%B3gica-132483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t="11801" r="4983" b="18774"/>
          <a:stretch/>
        </p:blipFill>
        <p:spPr bwMode="auto">
          <a:xfrm>
            <a:off x="391514" y="2231564"/>
            <a:ext cx="3969086" cy="232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ustentator.com/blog-es/files/2012/01/huella_ecolog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59" y="1141553"/>
            <a:ext cx="1974904" cy="194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2.gstatic.com/images?q=tbn:ANd9GcRByZTtabuJhzihdJ4vSj5ybJLCmaaAA-brsMi8PbcgI31ULF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98" y="4523852"/>
            <a:ext cx="2643919" cy="201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ytimg.com/vi/uvSN_pG6Xrc/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2" b="9159"/>
          <a:stretch/>
        </p:blipFill>
        <p:spPr bwMode="auto">
          <a:xfrm>
            <a:off x="4905839" y="3161759"/>
            <a:ext cx="4604256" cy="2724185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ustentator.com/blog-es/files/2012/01/huella_ecologic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55" y="1622780"/>
            <a:ext cx="1150046" cy="113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ustentator.com/blog-es/files/2012/01/huella_ecologic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238" y="935636"/>
            <a:ext cx="697634" cy="6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ustentator.com/blog-es/files/2012/01/huella_ecologic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881" y="1932924"/>
            <a:ext cx="451302" cy="4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19238" y="415220"/>
            <a:ext cx="575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¡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Cuidemos el aire que nos rodea!</a:t>
            </a:r>
            <a:endParaRPr lang="es-UY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50423"/>
            <a:ext cx="9796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400" dirty="0" smtClean="0"/>
              <a:t>Según la ONU, </a:t>
            </a:r>
            <a:r>
              <a:rPr lang="es-UY" sz="2400" dirty="0"/>
              <a:t>"nueve de cada diez personas en todo el mundo están expuestas a niveles de contaminación que superan los niveles de seguridad señalados por la Organización Mundial de la Salud (OMS</a:t>
            </a:r>
            <a:r>
              <a:rPr lang="es-UY" sz="2400" dirty="0" smtClean="0"/>
              <a:t>)".</a:t>
            </a:r>
            <a:endParaRPr lang="es-UY" sz="2400" dirty="0"/>
          </a:p>
        </p:txBody>
      </p:sp>
      <p:sp>
        <p:nvSpPr>
          <p:cNvPr id="3" name="Rectángulo 2"/>
          <p:cNvSpPr/>
          <p:nvPr/>
        </p:nvSpPr>
        <p:spPr>
          <a:xfrm>
            <a:off x="5076687" y="4342639"/>
            <a:ext cx="3921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dirty="0" smtClean="0"/>
              <a:t>La </a:t>
            </a:r>
            <a:r>
              <a:rPr lang="es-UY" dirty="0"/>
              <a:t>quema de residuos a cielo abierto y los desechos orgánicos en los vertederos liberan a la atmósfera dioxinas nocivas, </a:t>
            </a:r>
            <a:r>
              <a:rPr lang="es-UY" dirty="0" err="1"/>
              <a:t>furanos</a:t>
            </a:r>
            <a:r>
              <a:rPr lang="es-UY" dirty="0"/>
              <a:t>, </a:t>
            </a:r>
            <a:r>
              <a:rPr lang="es-UY" dirty="0" smtClean="0"/>
              <a:t>metano          </a:t>
            </a:r>
            <a:r>
              <a:rPr lang="es-UY" dirty="0"/>
              <a:t>y carbono </a:t>
            </a:r>
            <a:r>
              <a:rPr lang="es-UY" dirty="0" smtClean="0"/>
              <a:t>negro.</a:t>
            </a:r>
            <a:endParaRPr lang="es-UY" dirty="0"/>
          </a:p>
        </p:txBody>
      </p:sp>
      <p:sp>
        <p:nvSpPr>
          <p:cNvPr id="4" name="Rectángulo 3"/>
          <p:cNvSpPr/>
          <p:nvPr/>
        </p:nvSpPr>
        <p:spPr>
          <a:xfrm>
            <a:off x="0" y="5322229"/>
            <a:ext cx="4472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dirty="0" smtClean="0"/>
              <a:t>Hay </a:t>
            </a:r>
            <a:r>
              <a:rPr lang="es-UY" dirty="0"/>
              <a:t>dos fuentes principales de contaminación del aire proveniente de la agricultura: el ganado, que produce metano y amoníaco, y la quema de residuos agrícolas. </a:t>
            </a:r>
            <a:endParaRPr lang="es-UY" dirty="0"/>
          </a:p>
        </p:txBody>
      </p:sp>
      <p:sp>
        <p:nvSpPr>
          <p:cNvPr id="5" name="Rectángulo 4"/>
          <p:cNvSpPr/>
          <p:nvPr/>
        </p:nvSpPr>
        <p:spPr>
          <a:xfrm>
            <a:off x="2590645" y="3328233"/>
            <a:ext cx="24613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dirty="0" smtClean="0"/>
              <a:t>El </a:t>
            </a:r>
            <a:r>
              <a:rPr lang="es-UY" dirty="0"/>
              <a:t>sector del transporte mundial representa </a:t>
            </a:r>
            <a:r>
              <a:rPr lang="es-UY" dirty="0" smtClean="0"/>
              <a:t>  casi </a:t>
            </a:r>
            <a:r>
              <a:rPr lang="es-UY" dirty="0"/>
              <a:t>un cuarto de las emisiones de dióxido de carbono relacionadas con la energía.</a:t>
            </a:r>
            <a:endParaRPr lang="es-UY" dirty="0"/>
          </a:p>
        </p:txBody>
      </p:sp>
      <p:sp>
        <p:nvSpPr>
          <p:cNvPr id="6" name="Rectángulo 5"/>
          <p:cNvSpPr/>
          <p:nvPr/>
        </p:nvSpPr>
        <p:spPr>
          <a:xfrm>
            <a:off x="131020" y="2488304"/>
            <a:ext cx="21227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dirty="0" smtClean="0"/>
              <a:t>En </a:t>
            </a:r>
            <a:r>
              <a:rPr lang="es-UY" dirty="0"/>
              <a:t>muchos </a:t>
            </a:r>
            <a:r>
              <a:rPr lang="es-UY" dirty="0" smtClean="0"/>
              <a:t>países   </a:t>
            </a:r>
            <a:r>
              <a:rPr lang="es-UY" dirty="0"/>
              <a:t>la producción de energía es una fuente importante de contaminación del aire. </a:t>
            </a:r>
            <a:endParaRPr lang="es-UY" dirty="0"/>
          </a:p>
        </p:txBody>
      </p:sp>
      <p:sp>
        <p:nvSpPr>
          <p:cNvPr id="7" name="Rectángulo 6"/>
          <p:cNvSpPr/>
          <p:nvPr/>
        </p:nvSpPr>
        <p:spPr>
          <a:xfrm>
            <a:off x="5388851" y="2711514"/>
            <a:ext cx="42975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dirty="0" smtClean="0"/>
              <a:t>La </a:t>
            </a:r>
            <a:r>
              <a:rPr lang="es-UY" dirty="0"/>
              <a:t>principal fuente de contaminación en el ambiente de las casas es la quema en interiores de combustibles fósiles, madera y otros combustibles de biomasa para cocinar, calentar y encender fuegos.</a:t>
            </a:r>
            <a:endParaRPr lang="es-UY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83219" t="36344" r="5704" b="11657"/>
          <a:stretch/>
        </p:blipFill>
        <p:spPr>
          <a:xfrm>
            <a:off x="8699488" y="4742033"/>
            <a:ext cx="1097280" cy="91440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64413" t="32855" r="24226" b="10347"/>
          <a:stretch/>
        </p:blipFill>
        <p:spPr>
          <a:xfrm>
            <a:off x="4335676" y="5476544"/>
            <a:ext cx="1125416" cy="9988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46757" t="33039" r="41740" b="12563"/>
          <a:stretch/>
        </p:blipFill>
        <p:spPr>
          <a:xfrm>
            <a:off x="3277026" y="2351507"/>
            <a:ext cx="1139484" cy="95660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30149" t="34736" r="59058" b="8466"/>
          <a:stretch/>
        </p:blipFill>
        <p:spPr>
          <a:xfrm>
            <a:off x="657836" y="4242630"/>
            <a:ext cx="1069146" cy="99880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8706" t="36324" r="75957" b="8478"/>
          <a:stretch/>
        </p:blipFill>
        <p:spPr>
          <a:xfrm>
            <a:off x="7693535" y="1719792"/>
            <a:ext cx="1519311" cy="9706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5025" t="6011" r="60751" b="74789"/>
          <a:stretch/>
        </p:blipFill>
        <p:spPr>
          <a:xfrm>
            <a:off x="1151027" y="1814124"/>
            <a:ext cx="5958586" cy="5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dhDnYdBDh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3795" y="1439740"/>
            <a:ext cx="8165123" cy="432801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10067" y="461109"/>
            <a:ext cx="7827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2800" b="1" dirty="0">
                <a:hlinkClick r:id="rId4"/>
              </a:rPr>
              <a:t>OMS: Respira la Vida </a:t>
            </a:r>
            <a:endParaRPr lang="es-UY" sz="2800" b="1" dirty="0" smtClean="0">
              <a:hlinkClick r:id="rId4"/>
            </a:endParaRPr>
          </a:p>
          <a:p>
            <a:pPr algn="ctr"/>
            <a:r>
              <a:rPr lang="es-UY" sz="2800" b="1" dirty="0" smtClean="0">
                <a:hlinkClick r:id="rId4"/>
              </a:rPr>
              <a:t>Cómo </a:t>
            </a:r>
            <a:r>
              <a:rPr lang="es-UY" sz="2800" b="1" dirty="0">
                <a:hlinkClick r:id="rId4"/>
              </a:rPr>
              <a:t>la contaminación del aire afecta a tu cuerpo</a:t>
            </a:r>
            <a:endParaRPr lang="es-UY" sz="2800" b="1" dirty="0"/>
          </a:p>
        </p:txBody>
      </p:sp>
    </p:spTree>
    <p:extLst>
      <p:ext uri="{BB962C8B-B14F-4D97-AF65-F5344CB8AC3E}">
        <p14:creationId xmlns:p14="http://schemas.microsoft.com/office/powerpoint/2010/main" val="22392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1024" y="1154106"/>
            <a:ext cx="9641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es-U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recuerda: estamos </a:t>
            </a:r>
            <a:r>
              <a:rPr lang="es-UY" sz="2400" dirty="0">
                <a:latin typeface="Arial" panose="020B0604020202020204" pitchFamily="34" charset="0"/>
                <a:cs typeface="Arial" panose="020B0604020202020204" pitchFamily="34" charset="0"/>
              </a:rPr>
              <a:t>consumiendo muchos más recursos naturales de los que el planeta puede proveer de forma sostenible. En el año 2050, si seguimos con los patrones de consumo y producción actuales y la población mundial supera los nueve mil millones de habitantes, </a:t>
            </a:r>
            <a:r>
              <a:rPr 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necesitaremos tres planetas para mantener nuestra forma de vida.</a:t>
            </a:r>
            <a:endParaRPr lang="es-U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concienciaeco.com/wp-content/uploads/2015/05/medio_ambiente_cuida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43300"/>
            <a:ext cx="6695282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789970" y="3385203"/>
            <a:ext cx="29725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s-UY" sz="2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significativo consiste en educar a las personas de que se puede vivir con menos y ser igual o más </a:t>
            </a:r>
            <a:r>
              <a:rPr lang="es-UY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felices.</a:t>
            </a:r>
            <a:endParaRPr lang="es-UY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Bann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" r="46747" b="-1"/>
          <a:stretch/>
        </p:blipFill>
        <p:spPr bwMode="auto">
          <a:xfrm>
            <a:off x="8480" y="467337"/>
            <a:ext cx="6476726" cy="6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546" y="369884"/>
            <a:ext cx="9906000" cy="31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altLang="es-UY" sz="2400" b="1" dirty="0" smtClean="0">
                <a:latin typeface="Arial" panose="020B0604020202020204" pitchFamily="34" charset="0"/>
              </a:rPr>
              <a:t>Cómo </a:t>
            </a:r>
            <a:r>
              <a:rPr lang="es-UY" altLang="es-UY" sz="2400" b="1" dirty="0">
                <a:latin typeface="Arial" panose="020B0604020202020204" pitchFamily="34" charset="0"/>
              </a:rPr>
              <a:t>ser ecológicos en la playa con </a:t>
            </a:r>
            <a:r>
              <a:rPr lang="es-UY" altLang="es-UY" sz="2400" b="1" dirty="0" smtClean="0">
                <a:latin typeface="Arial" panose="020B0604020202020204" pitchFamily="34" charset="0"/>
              </a:rPr>
              <a:t>niños</a:t>
            </a:r>
            <a:endParaRPr lang="es-UY" altLang="es-UY" sz="2400" b="1" dirty="0">
              <a:latin typeface="Arial" panose="020B0604020202020204" pitchFamily="34" charset="0"/>
            </a:endParaRPr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lang="es-UY" altLang="es-UY" sz="1000" b="1" dirty="0">
              <a:latin typeface="Arial" panose="020B0604020202020204" pitchFamily="34" charset="0"/>
            </a:endParaRPr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altLang="es-UY" sz="1400" b="1" dirty="0">
                <a:latin typeface="Arial" panose="020B0604020202020204" pitchFamily="34" charset="0"/>
              </a:rPr>
              <a:t>Comida y bebida: todo reutilizable</a:t>
            </a:r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altLang="es-UY" sz="1400" dirty="0">
                <a:latin typeface="Arial" panose="020B0604020202020204" pitchFamily="34" charset="0"/>
              </a:rPr>
              <a:t>Todos los utensilios para transportar la comida a la playa y comer deberían ser </a:t>
            </a:r>
            <a:endParaRPr lang="es-UY" altLang="es-UY" sz="1400" dirty="0" smtClean="0">
              <a:latin typeface="Arial" panose="020B0604020202020204" pitchFamily="34" charset="0"/>
            </a:endParaRPr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altLang="es-UY" sz="1400" dirty="0" smtClean="0">
                <a:latin typeface="Arial" panose="020B0604020202020204" pitchFamily="34" charset="0"/>
              </a:rPr>
              <a:t>reutilizables. Lleva </a:t>
            </a:r>
            <a:r>
              <a:rPr lang="es-UY" altLang="es-UY" sz="1400" dirty="0">
                <a:latin typeface="Arial" panose="020B0604020202020204" pitchFamily="34" charset="0"/>
              </a:rPr>
              <a:t>las bebidas en cantimploras o termos de acero </a:t>
            </a:r>
            <a:r>
              <a:rPr lang="es-UY" altLang="es-UY" sz="1400" dirty="0" smtClean="0">
                <a:latin typeface="Arial" panose="020B0604020202020204" pitchFamily="34" charset="0"/>
              </a:rPr>
              <a:t>inoxidable.</a:t>
            </a:r>
            <a:endParaRPr lang="es-UY" altLang="es-UY" sz="1400" dirty="0">
              <a:latin typeface="Arial" panose="020B0604020202020204" pitchFamily="34" charset="0"/>
            </a:endParaRPr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altLang="es-UY" sz="1400" b="1" dirty="0" smtClean="0">
                <a:latin typeface="Arial" panose="020B0604020202020204" pitchFamily="34" charset="0"/>
              </a:rPr>
              <a:t>Bolsas </a:t>
            </a:r>
            <a:r>
              <a:rPr lang="es-UY" altLang="es-UY" sz="1400" b="1" dirty="0">
                <a:latin typeface="Arial" panose="020B0604020202020204" pitchFamily="34" charset="0"/>
              </a:rPr>
              <a:t>de plástico: veneno para </a:t>
            </a:r>
            <a:r>
              <a:rPr lang="es-UY" altLang="es-UY" sz="1400" b="1" dirty="0" smtClean="0">
                <a:latin typeface="Arial" panose="020B0604020202020204" pitchFamily="34" charset="0"/>
              </a:rPr>
              <a:t>los peces en el </a:t>
            </a:r>
            <a:r>
              <a:rPr lang="es-UY" altLang="es-UY" sz="1400" b="1" dirty="0">
                <a:latin typeface="Arial" panose="020B0604020202020204" pitchFamily="34" charset="0"/>
              </a:rPr>
              <a:t>mar</a:t>
            </a:r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altLang="es-UY" sz="1400" dirty="0">
                <a:latin typeface="Arial" panose="020B0604020202020204" pitchFamily="34" charset="0"/>
              </a:rPr>
              <a:t>Sustituye las bolsas de plástico de un solo uso por </a:t>
            </a:r>
            <a:r>
              <a:rPr lang="es-UY" altLang="es-UY" sz="1400" dirty="0" err="1">
                <a:latin typeface="Arial" panose="020B0604020202020204" pitchFamily="34" charset="0"/>
              </a:rPr>
              <a:t>ecobolsas</a:t>
            </a:r>
            <a:r>
              <a:rPr lang="es-UY" altLang="es-UY" sz="1400" dirty="0">
                <a:latin typeface="Arial" panose="020B0604020202020204" pitchFamily="34" charset="0"/>
              </a:rPr>
              <a:t> </a:t>
            </a:r>
            <a:r>
              <a:rPr lang="es-UY" altLang="es-UY" sz="1400" dirty="0" smtClean="0">
                <a:latin typeface="Arial" panose="020B0604020202020204" pitchFamily="34" charset="0"/>
              </a:rPr>
              <a:t>biodegradables.</a:t>
            </a:r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altLang="es-UY" sz="1400" dirty="0" smtClean="0">
                <a:latin typeface="Arial" panose="020B0604020202020204" pitchFamily="34" charset="0"/>
              </a:rPr>
              <a:t>Respeta </a:t>
            </a:r>
            <a:r>
              <a:rPr lang="es-UY" altLang="es-UY" sz="1400" dirty="0">
                <a:latin typeface="Arial" panose="020B0604020202020204" pitchFamily="34" charset="0"/>
              </a:rPr>
              <a:t>las señalizaciones y las zonas acotadas como </a:t>
            </a:r>
            <a:r>
              <a:rPr lang="es-UY" altLang="es-UY" sz="1400" dirty="0" smtClean="0">
                <a:latin typeface="Arial" panose="020B0604020202020204" pitchFamily="34" charset="0"/>
              </a:rPr>
              <a:t>sensibles.</a:t>
            </a:r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altLang="es-UY" sz="1400" b="1" dirty="0" smtClean="0">
                <a:latin typeface="Arial" panose="020B0604020202020204" pitchFamily="34" charset="0"/>
              </a:rPr>
              <a:t>Juegos </a:t>
            </a:r>
            <a:r>
              <a:rPr lang="es-UY" altLang="es-UY" sz="1400" b="1" dirty="0">
                <a:latin typeface="Arial" panose="020B0604020202020204" pitchFamily="34" charset="0"/>
              </a:rPr>
              <a:t>y actividades en la playa para familias con conciencia ecológica</a:t>
            </a:r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altLang="es-UY" sz="1400" dirty="0">
                <a:latin typeface="Arial" panose="020B0604020202020204" pitchFamily="34" charset="0"/>
              </a:rPr>
              <a:t>Si te llevas juguetes </a:t>
            </a:r>
            <a:r>
              <a:rPr lang="es-UY" altLang="es-UY" sz="1400" dirty="0" smtClean="0">
                <a:latin typeface="Arial" panose="020B0604020202020204" pitchFamily="34" charset="0"/>
              </a:rPr>
              <a:t>a la </a:t>
            </a:r>
            <a:r>
              <a:rPr lang="es-UY" altLang="es-UY" sz="1400" dirty="0">
                <a:latin typeface="Arial" panose="020B0604020202020204" pitchFamily="34" charset="0"/>
              </a:rPr>
              <a:t>playa, busca moldes para construir castillos de arena, </a:t>
            </a:r>
            <a:endParaRPr lang="es-UY" altLang="es-UY" sz="1400" dirty="0" smtClean="0">
              <a:latin typeface="Arial" panose="020B0604020202020204" pitchFamily="34" charset="0"/>
            </a:endParaRPr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altLang="es-UY" sz="1400" dirty="0" smtClean="0">
                <a:latin typeface="Arial" panose="020B0604020202020204" pitchFamily="34" charset="0"/>
              </a:rPr>
              <a:t>flotadores</a:t>
            </a:r>
            <a:r>
              <a:rPr lang="es-UY" altLang="es-UY" sz="1400" dirty="0">
                <a:latin typeface="Arial" panose="020B0604020202020204" pitchFamily="34" charset="0"/>
              </a:rPr>
              <a:t>, </a:t>
            </a:r>
            <a:r>
              <a:rPr lang="es-UY" altLang="es-UY" sz="1400" dirty="0" smtClean="0">
                <a:latin typeface="Arial" panose="020B0604020202020204" pitchFamily="34" charset="0"/>
              </a:rPr>
              <a:t>etc., </a:t>
            </a:r>
            <a:r>
              <a:rPr lang="es-UY" altLang="es-UY" sz="1400" dirty="0">
                <a:latin typeface="Arial" panose="020B0604020202020204" pitchFamily="34" charset="0"/>
              </a:rPr>
              <a:t>que estén libres de </a:t>
            </a:r>
            <a:r>
              <a:rPr lang="es-UY" altLang="es-UY" sz="1400" dirty="0" smtClean="0">
                <a:latin typeface="Arial" panose="020B0604020202020204" pitchFamily="34" charset="0"/>
              </a:rPr>
              <a:t>toxinas.</a:t>
            </a:r>
            <a:endParaRPr lang="es-UY" altLang="es-UY" sz="1400" dirty="0">
              <a:latin typeface="Arial" panose="020B0604020202020204" pitchFamily="34" charset="0"/>
            </a:endParaRPr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altLang="es-UY" sz="1400" b="1" dirty="0" smtClean="0">
                <a:latin typeface="Arial" panose="020B0604020202020204" pitchFamily="34" charset="0"/>
              </a:rPr>
              <a:t>Si recoges </a:t>
            </a:r>
            <a:r>
              <a:rPr lang="es-UY" altLang="es-UY" sz="1400" b="1" dirty="0">
                <a:latin typeface="Arial" panose="020B0604020202020204" pitchFamily="34" charset="0"/>
              </a:rPr>
              <a:t>almejas, </a:t>
            </a:r>
            <a:r>
              <a:rPr lang="es-UY" altLang="es-UY" sz="1400" b="1" dirty="0" smtClean="0">
                <a:latin typeface="Arial" panose="020B0604020202020204" pitchFamily="34" charset="0"/>
              </a:rPr>
              <a:t>caracoles</a:t>
            </a:r>
            <a:r>
              <a:rPr lang="es-UY" altLang="es-UY" sz="1400" dirty="0" smtClean="0">
                <a:latin typeface="Arial" panose="020B0604020202020204" pitchFamily="34" charset="0"/>
              </a:rPr>
              <a:t>, altera </a:t>
            </a:r>
            <a:r>
              <a:rPr lang="es-UY" altLang="es-UY" sz="1400" dirty="0">
                <a:latin typeface="Arial" panose="020B0604020202020204" pitchFamily="34" charset="0"/>
              </a:rPr>
              <a:t>el equilibrio ecológico, pues aunque ya </a:t>
            </a:r>
            <a:endParaRPr lang="es-UY" altLang="es-UY" sz="1400" dirty="0" smtClean="0">
              <a:latin typeface="Arial" panose="020B0604020202020204" pitchFamily="34" charset="0"/>
            </a:endParaRPr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altLang="es-UY" sz="1400" dirty="0" smtClean="0">
                <a:latin typeface="Arial" panose="020B0604020202020204" pitchFamily="34" charset="0"/>
              </a:rPr>
              <a:t>no </a:t>
            </a:r>
            <a:r>
              <a:rPr lang="es-UY" altLang="es-UY" sz="1400" dirty="0">
                <a:latin typeface="Arial" panose="020B0604020202020204" pitchFamily="34" charset="0"/>
              </a:rPr>
              <a:t>son un hogar para el animalito original, muchas veces son el refugio de otras criaturas.</a:t>
            </a:r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UY" altLang="es-UY" sz="1400" b="1" dirty="0">
                <a:latin typeface="Arial" panose="020B0604020202020204" pitchFamily="34" charset="0"/>
              </a:rPr>
              <a:t>Elige actividades respetuosas con el ambiente. </a:t>
            </a:r>
            <a:r>
              <a:rPr lang="es-UY" altLang="es-UY" sz="1400" dirty="0">
                <a:latin typeface="Arial" panose="020B0604020202020204" pitchFamily="34" charset="0"/>
              </a:rPr>
              <a:t>Explora la playa a pie, en bici, a </a:t>
            </a:r>
            <a:r>
              <a:rPr lang="es-UY" altLang="es-UY" sz="1400" dirty="0" smtClean="0">
                <a:latin typeface="Arial" panose="020B0604020202020204" pitchFamily="34" charset="0"/>
              </a:rPr>
              <a:t>caballo, no utilices vehículos con motor.</a:t>
            </a:r>
            <a:endParaRPr lang="es-UY" altLang="es-UY" sz="1400" b="1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http://periodismoobjetivo.com/wp-content/uploads/2013/08/Limpieza-de-playas-ww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2" r="6636" b="13732"/>
          <a:stretch/>
        </p:blipFill>
        <p:spPr bwMode="auto">
          <a:xfrm>
            <a:off x="6455449" y="982232"/>
            <a:ext cx="3232410" cy="19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" t="17036" r="16900" b="22963"/>
          <a:stretch/>
        </p:blipFill>
        <p:spPr>
          <a:xfrm>
            <a:off x="6091312" y="3524360"/>
            <a:ext cx="3596548" cy="22393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7" t="29444" r="20429" b="3333"/>
          <a:stretch/>
        </p:blipFill>
        <p:spPr>
          <a:xfrm>
            <a:off x="107574" y="3553449"/>
            <a:ext cx="5632043" cy="26869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7576" y="6289379"/>
            <a:ext cx="5779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Fotos: alumnos de 2° Año de la Escuela N° 229 de Lagomar (Autorizadas por los Padres)</a:t>
            </a:r>
            <a:endParaRPr lang="es-UY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5616" y="851864"/>
            <a:ext cx="87850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Cuentos para descubrir el mundo </a:t>
            </a:r>
            <a:r>
              <a:rPr lang="es-UY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</a:p>
          <a:p>
            <a:endParaRPr lang="es-UY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Y" dirty="0" smtClean="0">
                <a:latin typeface="Arial" panose="020B0604020202020204" pitchFamily="34" charset="0"/>
                <a:cs typeface="Arial" panose="020B0604020202020204" pitchFamily="34" charset="0"/>
              </a:rPr>
              <a:t>Para respetar </a:t>
            </a:r>
            <a:r>
              <a:rPr lang="es-UY" dirty="0">
                <a:latin typeface="Arial" panose="020B0604020202020204" pitchFamily="34" charset="0"/>
                <a:cs typeface="Arial" panose="020B0604020202020204" pitchFamily="34" charset="0"/>
              </a:rPr>
              <a:t>la naturaleza, una buena idea es descubrirla a través de los cuentos</a:t>
            </a:r>
            <a:r>
              <a:rPr lang="es-UY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UY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dirty="0">
                <a:latin typeface="Arial" panose="020B0604020202020204" pitchFamily="34" charset="0"/>
                <a:cs typeface="Arial" panose="020B0604020202020204" pitchFamily="34" charset="0"/>
              </a:rPr>
              <a:t>Hemos hecho una selección de lecturas en las que los animales y las plantas son protagonistas, y a través de sus aventuras podemos aprender un montón de cosas interesantes</a:t>
            </a:r>
            <a:r>
              <a:rPr lang="es-UY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UY" dirty="0" smtClean="0">
                <a:latin typeface="Arial" panose="020B0604020202020204" pitchFamily="34" charset="0"/>
                <a:cs typeface="Arial" panose="020B0604020202020204" pitchFamily="34" charset="0"/>
              </a:rPr>
              <a:t> ¡A leerlos </a:t>
            </a:r>
            <a:r>
              <a:rPr lang="es-UY" dirty="0">
                <a:latin typeface="Arial" panose="020B0604020202020204" pitchFamily="34" charset="0"/>
                <a:cs typeface="Arial" panose="020B0604020202020204" pitchFamily="34" charset="0"/>
              </a:rPr>
              <a:t>en familia!</a:t>
            </a:r>
          </a:p>
        </p:txBody>
      </p:sp>
      <p:pic>
        <p:nvPicPr>
          <p:cNvPr id="1026" name="Picture 2" descr="http://www.avesacuo.com/tapa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50" y="2845701"/>
            <a:ext cx="2307675" cy="33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s.clublector.webnode.es/200000002-6f8f471853/cuentos%20de%20la%20selva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73" y="2481011"/>
            <a:ext cx="2266950" cy="324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ontent.lsf.com.ar/getcover.ashx?ISBN=9789875739123&amp;size=3&amp;coverNumber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8" y="3210542"/>
            <a:ext cx="2266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3639" y="720636"/>
            <a:ext cx="87529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Huerto </a:t>
            </a:r>
            <a:r>
              <a:rPr lang="es-UY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 ecológico</a:t>
            </a:r>
            <a:r>
              <a:rPr lang="es-UY" sz="1600" dirty="0">
                <a:latin typeface="Arial" panose="020B0604020202020204" pitchFamily="34" charset="0"/>
                <a:cs typeface="Arial" panose="020B0604020202020204" pitchFamily="34" charset="0"/>
              </a:rPr>
              <a:t> es un instrumento muy útil para hacer llegar a los más pequeños los valores del respeto por el medio ambiente, la producción sostenible de hortalizas y la alimentación sana. Por eso el premio pone especial énfasis en aquellos centros que a través de un proyecto de huerto escolar contribuyan a dar a conocer a los consumidores del futuro lo que es la </a:t>
            </a:r>
            <a:r>
              <a:rPr lang="es-UY" sz="1600" b="1" dirty="0">
                <a:latin typeface="Arial" panose="020B0604020202020204" pitchFamily="34" charset="0"/>
                <a:cs typeface="Arial" panose="020B0604020202020204" pitchFamily="34" charset="0"/>
              </a:rPr>
              <a:t>agricultura y la alimentación ecológica</a:t>
            </a:r>
            <a:r>
              <a:rPr lang="es-UY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agen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8960" t="48958" r="44298" b="11349"/>
          <a:stretch/>
        </p:blipFill>
        <p:spPr>
          <a:xfrm>
            <a:off x="802340" y="2228741"/>
            <a:ext cx="6801854" cy="35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683</Words>
  <Application>Microsoft Office PowerPoint</Application>
  <PresentationFormat>A4 (210 x 297 mm)</PresentationFormat>
  <Paragraphs>55</Paragraphs>
  <Slides>11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AngsanaUPC</vt:lpstr>
      <vt:lpstr>AR JULIAN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USUARIA</dc:creator>
  <cp:lastModifiedBy>Elida Valejo</cp:lastModifiedBy>
  <cp:revision>49</cp:revision>
  <dcterms:created xsi:type="dcterms:W3CDTF">2015-06-02T12:04:26Z</dcterms:created>
  <dcterms:modified xsi:type="dcterms:W3CDTF">2019-06-04T22:55:47Z</dcterms:modified>
</cp:coreProperties>
</file>