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7620000" cx="10160000"/>
  <p:notesSz cx="7620000" cy="10160000"/>
  <p:embeddedFontLst>
    <p:embeddedFont>
      <p:font typeface="Roboto Black"/>
      <p:bold r:id="rId16"/>
      <p:boldItalic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Roboto Medium"/>
      <p:regular r:id="rId22"/>
      <p:bold r:id="rId23"/>
      <p:italic r:id="rId24"/>
      <p:boldItalic r:id="rId25"/>
    </p:embeddedFont>
    <p:embeddedFont>
      <p:font typeface="Nunito"/>
      <p:bold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RobotoMedium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RobotoMedium-italic.fntdata"/><Relationship Id="rId23" Type="http://schemas.openxmlformats.org/officeDocument/2006/relationships/font" Target="fonts/RobotoMediu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Nunito-bold.fntdata"/><Relationship Id="rId25" Type="http://schemas.openxmlformats.org/officeDocument/2006/relationships/font" Target="fonts/RobotoMedium-boldItalic.fntdata"/><Relationship Id="rId27" Type="http://schemas.openxmlformats.org/officeDocument/2006/relationships/font" Target="fonts/Nuni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Black-boldItalic.fntdata"/><Relationship Id="rId16" Type="http://schemas.openxmlformats.org/officeDocument/2006/relationships/font" Target="fonts/RobotoBlack-bold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55ba56cd55_0_20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Google Shape;21;g55ba56cd55_0_20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5ba56cd55_0_32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5ba56cd55_0_32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5ba56cd55_0_95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5ba56cd55_0_95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55ba56cd55_0_75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g55ba56cd55_0_75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55ba56cd55_0_106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g55ba56cd55_0_106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55ba56cd55_0_54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55ba56cd55_0_54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55ba56cd55_0_60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55ba56cd55_0_60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5ba56cd55_0_42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5ba56cd55_0_42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i230:notes"/>
          <p:cNvSpPr/>
          <p:nvPr>
            <p:ph idx="2" type="sldImg"/>
          </p:nvPr>
        </p:nvSpPr>
        <p:spPr>
          <a:xfrm>
            <a:off x="1270250" y="762000"/>
            <a:ext cx="508025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i230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5ba56cd55_0_48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5ba56cd55_0_48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5ba56cd55_0_89:notes"/>
          <p:cNvSpPr/>
          <p:nvPr>
            <p:ph idx="2" type="sldImg"/>
          </p:nvPr>
        </p:nvSpPr>
        <p:spPr>
          <a:xfrm>
            <a:off x="1270250" y="762000"/>
            <a:ext cx="5080200" cy="381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5ba56cd55_0_89:notes"/>
          <p:cNvSpPr txBox="1"/>
          <p:nvPr>
            <p:ph idx="1" type="body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"/>
          <p:cNvSpPr txBox="1"/>
          <p:nvPr>
            <p:ph type="ctrTitle"/>
          </p:nvPr>
        </p:nvSpPr>
        <p:spPr>
          <a:xfrm>
            <a:off x="914400" y="3048000"/>
            <a:ext cx="8331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  <p:sp>
        <p:nvSpPr>
          <p:cNvPr id="9" name="Google Shape;9;p3"/>
          <p:cNvSpPr txBox="1"/>
          <p:nvPr>
            <p:ph idx="1" type="subTitle"/>
          </p:nvPr>
        </p:nvSpPr>
        <p:spPr>
          <a:xfrm>
            <a:off x="1828800" y="4572000"/>
            <a:ext cx="650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/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/>
        </p:txBody>
      </p:sp>
      <p:sp>
        <p:nvSpPr>
          <p:cNvPr id="12" name="Google Shape;12;p4"/>
          <p:cNvSpPr txBox="1"/>
          <p:nvPr>
            <p:ph idx="1" type="body"/>
          </p:nvPr>
        </p:nvSpPr>
        <p:spPr>
          <a:xfrm>
            <a:off x="304800" y="1828800"/>
            <a:ext cx="9550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7933" lvl="0" marL="4572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indent="-397933" lvl="1" marL="9144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indent="-397933" lvl="2" marL="13716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indent="-397933" lvl="3" marL="18288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indent="-397933" lvl="4" marL="22860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indent="-397933" lvl="5" marL="27432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indent="-397933" lvl="6" marL="32004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indent="-397933" lvl="7" marL="36576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indent="-397933" lvl="8" marL="41148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/>
        </p:txBody>
      </p:sp>
      <p:sp>
        <p:nvSpPr>
          <p:cNvPr id="15" name="Google Shape;15;p5"/>
          <p:cNvSpPr txBox="1"/>
          <p:nvPr>
            <p:ph idx="1" type="body"/>
          </p:nvPr>
        </p:nvSpPr>
        <p:spPr>
          <a:xfrm>
            <a:off x="30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7933" lvl="0" marL="4572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indent="-397933" lvl="1" marL="9144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indent="-397933" lvl="2" marL="13716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indent="-397933" lvl="3" marL="18288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indent="-397933" lvl="4" marL="22860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indent="-397933" lvl="5" marL="27432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indent="-397933" lvl="6" marL="32004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indent="-397933" lvl="7" marL="36576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indent="-397933" lvl="8" marL="41148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/>
        </p:txBody>
      </p:sp>
      <p:sp>
        <p:nvSpPr>
          <p:cNvPr id="16" name="Google Shape;16;p5"/>
          <p:cNvSpPr txBox="1"/>
          <p:nvPr>
            <p:ph idx="2" type="body"/>
          </p:nvPr>
        </p:nvSpPr>
        <p:spPr>
          <a:xfrm>
            <a:off x="538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97933" lvl="0" marL="4572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indent="-397933" lvl="1" marL="9144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indent="-397933" lvl="2" marL="13716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indent="-397933" lvl="3" marL="18288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indent="-397933" lvl="4" marL="22860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indent="-397933" lvl="5" marL="27432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indent="-397933" lvl="6" marL="3200400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indent="-397933" lvl="7" marL="3657600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indent="-397933" lvl="8" marL="4114800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idx="1" type="body"/>
          </p:nvPr>
        </p:nvSpPr>
        <p:spPr>
          <a:xfrm>
            <a:off x="304800" y="6705600"/>
            <a:ext cx="9550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9.jpg"/><Relationship Id="rId7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7"/>
          <p:cNvPicPr preferRelativeResize="0"/>
          <p:nvPr/>
        </p:nvPicPr>
        <p:blipFill rotWithShape="1">
          <a:blip r:embed="rId4">
            <a:alphaModFix/>
          </a:blip>
          <a:srcRect b="0" l="0" r="0" t="91403"/>
          <a:stretch/>
        </p:blipFill>
        <p:spPr>
          <a:xfrm>
            <a:off x="0" y="6964950"/>
            <a:ext cx="10159999" cy="6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7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228600" y="76200"/>
            <a:ext cx="1091400" cy="10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7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324875" y="6882525"/>
            <a:ext cx="472025" cy="4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7"/>
          <p:cNvSpPr txBox="1"/>
          <p:nvPr/>
        </p:nvSpPr>
        <p:spPr>
          <a:xfrm>
            <a:off x="0" y="1491875"/>
            <a:ext cx="10160100" cy="51333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CONTEO EN EDUCACIÓN PRIMARIA</a:t>
            </a:r>
            <a:endParaRPr sz="30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ALGUNOS EJEMPLOS DE ACTIVIDADES Y </a:t>
            </a:r>
            <a:endParaRPr sz="2400">
              <a:solidFill>
                <a:schemeClr val="dk1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CONSIDERACIONES PARA SU ENSEÑANZA</a:t>
            </a:r>
            <a:endParaRPr sz="2400"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 rotWithShape="1">
          <a:blip r:embed="rId4">
            <a:alphaModFix/>
          </a:blip>
          <a:srcRect b="0" l="0" r="0" t="91403"/>
          <a:stretch/>
        </p:blipFill>
        <p:spPr>
          <a:xfrm>
            <a:off x="0" y="6964950"/>
            <a:ext cx="10159999" cy="6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228600" y="76200"/>
            <a:ext cx="1091400" cy="10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324875" y="6882525"/>
            <a:ext cx="472025" cy="4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124325" y="1829500"/>
            <a:ext cx="971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¿Con los números 3, 8, 7 y 9 cuántos números distintos de dos cifras (sin repetir) puedo formar?</a:t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 encuentran 5 amigos y se saludan todos.</a:t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¿Cuántos apretones de manos se dan en total?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/>
          <p:cNvPicPr preferRelativeResize="0"/>
          <p:nvPr/>
        </p:nvPicPr>
        <p:blipFill rotWithShape="1">
          <a:blip r:embed="rId4">
            <a:alphaModFix/>
          </a:blip>
          <a:srcRect b="0" l="0" r="0" t="91403"/>
          <a:stretch/>
        </p:blipFill>
        <p:spPr>
          <a:xfrm>
            <a:off x="0" y="6964950"/>
            <a:ext cx="10159999" cy="6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228600" y="76200"/>
            <a:ext cx="1091400" cy="10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324875" y="6882525"/>
            <a:ext cx="472025" cy="4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7"/>
          <p:cNvSpPr txBox="1"/>
          <p:nvPr/>
        </p:nvSpPr>
        <p:spPr>
          <a:xfrm>
            <a:off x="796900" y="1396652"/>
            <a:ext cx="8793000" cy="43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Como en cada actividad a ser llevada al aula, es aconsejable tener previstos diferentes procedimientos posibles para encontrar la mejor manera de intervenir para buscar avances en los conocimientos del alumnado a la hora de realizar la puesta en común de la actividad.</a:t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 función de la organización de la información que se realice podrá variar la forma de realizar el conteo y sus soluciones.</a:t>
            </a:r>
            <a:endParaRPr b="1"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/>
          <p:cNvPicPr preferRelativeResize="0"/>
          <p:nvPr/>
        </p:nvPicPr>
        <p:blipFill rotWithShape="1">
          <a:blip r:embed="rId4">
            <a:alphaModFix/>
          </a:blip>
          <a:srcRect b="0" l="0" r="0" t="91403"/>
          <a:stretch/>
        </p:blipFill>
        <p:spPr>
          <a:xfrm>
            <a:off x="0" y="6964950"/>
            <a:ext cx="10159999" cy="6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8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228600" y="76200"/>
            <a:ext cx="1091400" cy="10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8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324875" y="6882525"/>
            <a:ext cx="472025" cy="4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8"/>
          <p:cNvSpPr txBox="1"/>
          <p:nvPr/>
        </p:nvSpPr>
        <p:spPr>
          <a:xfrm>
            <a:off x="152400" y="1177650"/>
            <a:ext cx="9751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E3B30"/>
                </a:solidFill>
                <a:latin typeface="Roboto"/>
                <a:ea typeface="Roboto"/>
                <a:cs typeface="Roboto"/>
                <a:sym typeface="Roboto"/>
              </a:rPr>
              <a:t>En principio consideramos que contar implica:</a:t>
            </a:r>
            <a:endParaRPr b="1" sz="3200">
              <a:solidFill>
                <a:srgbClr val="4E3B3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E3B3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ts val="3200"/>
              <a:buFont typeface="Roboto"/>
              <a:buChar char="✓"/>
            </a:pPr>
            <a:r>
              <a:rPr lang="en-US" sz="3200">
                <a:solidFill>
                  <a:srgbClr val="4E3B30"/>
                </a:solidFill>
                <a:latin typeface="Roboto"/>
                <a:ea typeface="Roboto"/>
                <a:cs typeface="Roboto"/>
                <a:sym typeface="Roboto"/>
              </a:rPr>
              <a:t>Recitar correctamente la serie numérica</a:t>
            </a:r>
            <a:r>
              <a:rPr lang="en-US" sz="3200">
                <a:solidFill>
                  <a:srgbClr val="4E3B30"/>
                </a:solidFill>
                <a:latin typeface="Roboto"/>
                <a:ea typeface="Roboto"/>
                <a:cs typeface="Roboto"/>
                <a:sym typeface="Roboto"/>
              </a:rPr>
              <a:t> (sin omisiones ni reiteraciones)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54000" lvl="0" marL="4572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E3B3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rtl="0" algn="l">
              <a:spcBef>
                <a:spcPts val="900"/>
              </a:spcBef>
              <a:spcAft>
                <a:spcPts val="0"/>
              </a:spcAft>
              <a:buClr>
                <a:srgbClr val="F0A22E"/>
              </a:buClr>
              <a:buSzPts val="3200"/>
              <a:buFont typeface="Roboto"/>
              <a:buChar char="✓"/>
            </a:pPr>
            <a:r>
              <a:rPr lang="en-US" sz="3200">
                <a:solidFill>
                  <a:srgbClr val="4E3B30"/>
                </a:solidFill>
                <a:latin typeface="Roboto"/>
                <a:ea typeface="Roboto"/>
                <a:cs typeface="Roboto"/>
                <a:sym typeface="Roboto"/>
              </a:rPr>
              <a:t>Correspondencia biunívoca (entre los elementos de la colección y los elementos de la serie numérica)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54000" lvl="0" marL="4572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E3B3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57200" lvl="0" marL="457200" rtl="0" algn="l">
              <a:spcBef>
                <a:spcPts val="900"/>
              </a:spcBef>
              <a:spcAft>
                <a:spcPts val="0"/>
              </a:spcAft>
              <a:buClr>
                <a:srgbClr val="F0A22E"/>
              </a:buClr>
              <a:buSzPts val="3200"/>
              <a:buFont typeface="Roboto"/>
              <a:buChar char="✓"/>
            </a:pPr>
            <a:r>
              <a:rPr lang="en-US" sz="3200">
                <a:solidFill>
                  <a:srgbClr val="4E3B30"/>
                </a:solidFill>
                <a:latin typeface="Roboto"/>
                <a:ea typeface="Roboto"/>
                <a:cs typeface="Roboto"/>
                <a:sym typeface="Roboto"/>
              </a:rPr>
              <a:t>Cardinalización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9"/>
          <p:cNvPicPr preferRelativeResize="0"/>
          <p:nvPr/>
        </p:nvPicPr>
        <p:blipFill rotWithShape="1">
          <a:blip r:embed="rId4">
            <a:alphaModFix/>
          </a:blip>
          <a:srcRect b="0" l="0" r="0" t="91403"/>
          <a:stretch/>
        </p:blipFill>
        <p:spPr>
          <a:xfrm>
            <a:off x="0" y="6964950"/>
            <a:ext cx="10159999" cy="6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9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228600" y="76200"/>
            <a:ext cx="1091400" cy="10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9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324875" y="6882525"/>
            <a:ext cx="472025" cy="4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9"/>
          <p:cNvSpPr txBox="1"/>
          <p:nvPr/>
        </p:nvSpPr>
        <p:spPr>
          <a:xfrm>
            <a:off x="152400" y="1143000"/>
            <a:ext cx="9698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Sin embargo no es lo mismo contar por ejemplo: </a:t>
            </a:r>
            <a:endParaRPr b="1" sz="26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r>
              <a:rPr b="1" lang="en-US"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ancos en un salón,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b="1" lang="en-US"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c</a:t>
            </a:r>
            <a:r>
              <a:rPr b="1" lang="en-US"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antidad de partidos a jugarse en un cuadrangular todos contra todos, 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b="1" lang="en-US"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gallinas en un gallinero, bolitas que hay en un bollón, golpes de un martillo, vajilla que debo poner en la mesa para los invitados que van a llegar, dinero recaudado en una caja registradora…</a:t>
            </a:r>
            <a:endParaRPr b="1" sz="24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Contar siempre implica más que recitar, realizar la correspondencia y cardinalizar. Implica poder encontrar una forma de organizar la información para no omitir ningún elemento a ser contado ni contar ninguno de ellos más de una vez. Así pues pueden pensarse actividades para los diferentes grados y con distintos grados de dificultad.</a:t>
            </a:r>
            <a:endParaRPr b="1" sz="24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0"/>
          <p:cNvPicPr preferRelativeResize="0"/>
          <p:nvPr/>
        </p:nvPicPr>
        <p:blipFill rotWithShape="1">
          <a:blip r:embed="rId4">
            <a:alphaModFix/>
          </a:blip>
          <a:srcRect b="0" l="0" r="0" t="91403"/>
          <a:stretch/>
        </p:blipFill>
        <p:spPr>
          <a:xfrm>
            <a:off x="0" y="6964950"/>
            <a:ext cx="10159999" cy="6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228600" y="76200"/>
            <a:ext cx="1091400" cy="10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0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324875" y="6882525"/>
            <a:ext cx="472025" cy="4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/>
          <p:nvPr/>
        </p:nvSpPr>
        <p:spPr>
          <a:xfrm>
            <a:off x="1576387" y="3309937"/>
            <a:ext cx="78501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ndika"/>
              <a:buNone/>
            </a:pPr>
            <a:r>
              <a:rPr i="0" lang="en-US" sz="3000" u="none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¿Dónde hay más lápices? ¿En la cartuchera de la maestra o en el portalápices de la biblioteca? </a:t>
            </a:r>
            <a:endParaRPr sz="30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descr="https://t2.ftcdn.net/jpg/00/55/36/87/240_F_55368793_aOAwkREjv2ZBHCp68qVmGlOyAHub8OgZ.jpg" id="51" name="Google Shape;5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8687" y="1235075"/>
            <a:ext cx="2592300" cy="173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entrohuellas.files.wordpress.com/2013/05/porta-lapices.jpg" id="52" name="Google Shape;52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08862" y="4606925"/>
            <a:ext cx="1838400" cy="21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/>
          <p:nvPr/>
        </p:nvSpPr>
        <p:spPr>
          <a:xfrm>
            <a:off x="4415000" y="1306950"/>
            <a:ext cx="5745000" cy="13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Actividades en las cuales deban realizar conteo de colecciones</a:t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0" l="0" r="0" t="91403"/>
          <a:stretch/>
        </p:blipFill>
        <p:spPr>
          <a:xfrm>
            <a:off x="0" y="6964950"/>
            <a:ext cx="10159999" cy="6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228600" y="76200"/>
            <a:ext cx="1091400" cy="10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324875" y="6882525"/>
            <a:ext cx="472025" cy="4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4298" y="1785920"/>
            <a:ext cx="5705400" cy="458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1"/>
          <p:cNvSpPr txBox="1"/>
          <p:nvPr/>
        </p:nvSpPr>
        <p:spPr>
          <a:xfrm>
            <a:off x="6022118" y="2783348"/>
            <a:ext cx="3871800" cy="21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ndika"/>
              <a:buNone/>
            </a:pPr>
            <a:r>
              <a:rPr i="0" lang="en-US" sz="3000" u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Natalia vive en el último piso de este edificio. </a:t>
            </a:r>
            <a:endParaRPr i="0" sz="3000" u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ndika"/>
              <a:buNone/>
            </a:pPr>
            <a:r>
              <a:rPr i="0" lang="en-US" sz="3000" u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¿En qué piso vive?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2"/>
          <p:cNvPicPr preferRelativeResize="0"/>
          <p:nvPr/>
        </p:nvPicPr>
        <p:blipFill rotWithShape="1">
          <a:blip r:embed="rId4">
            <a:alphaModFix/>
          </a:blip>
          <a:srcRect b="0" l="0" r="0" t="91403"/>
          <a:stretch/>
        </p:blipFill>
        <p:spPr>
          <a:xfrm>
            <a:off x="0" y="6964950"/>
            <a:ext cx="10159999" cy="6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2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228600" y="76200"/>
            <a:ext cx="1091400" cy="10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2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324875" y="6882525"/>
            <a:ext cx="472025" cy="4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83562" y="3714963"/>
            <a:ext cx="1871700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2"/>
          <p:cNvSpPr txBox="1"/>
          <p:nvPr/>
        </p:nvSpPr>
        <p:spPr>
          <a:xfrm>
            <a:off x="228612" y="1577987"/>
            <a:ext cx="7348500" cy="52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00" spcFirstLastPara="1" rIns="82800" wrap="square" tIns="4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3B30"/>
              </a:buClr>
              <a:buFont typeface="Nunito"/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3B30"/>
              </a:buClr>
              <a:buFont typeface="Nunito"/>
              <a:buNone/>
            </a:pPr>
            <a:r>
              <a:rPr b="1" lang="en-US" sz="2200">
                <a:solidFill>
                  <a:srgbClr val="4E3B30"/>
                </a:solidFill>
                <a:latin typeface="Roboto"/>
                <a:ea typeface="Roboto"/>
                <a:cs typeface="Roboto"/>
                <a:sym typeface="Roboto"/>
              </a:rPr>
              <a:t>Dividir al grupo de alumnos y entregar a cada</a:t>
            </a:r>
            <a:r>
              <a:rPr b="1" i="0" lang="en-US" sz="2200" u="none">
                <a:solidFill>
                  <a:srgbClr val="4E3B3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US" sz="2200">
                <a:solidFill>
                  <a:srgbClr val="4E3B30"/>
                </a:solidFill>
                <a:latin typeface="Roboto"/>
                <a:ea typeface="Roboto"/>
                <a:cs typeface="Roboto"/>
                <a:sym typeface="Roboto"/>
              </a:rPr>
              <a:t>uno</a:t>
            </a:r>
            <a:r>
              <a:rPr b="1" i="0" lang="en-US" sz="2200" u="none">
                <a:solidFill>
                  <a:srgbClr val="4E3B30"/>
                </a:solidFill>
                <a:latin typeface="Roboto"/>
                <a:ea typeface="Roboto"/>
                <a:cs typeface="Roboto"/>
                <a:sym typeface="Roboto"/>
              </a:rPr>
              <a:t> una caja de fósforos (la maestra entrega a cada equipo </a:t>
            </a:r>
            <a:r>
              <a:rPr b="1" lang="en-US" sz="2200">
                <a:solidFill>
                  <a:srgbClr val="4E3B30"/>
                </a:solidFill>
                <a:latin typeface="Roboto"/>
                <a:ea typeface="Roboto"/>
                <a:cs typeface="Roboto"/>
                <a:sym typeface="Roboto"/>
              </a:rPr>
              <a:t>la misma cantidad de</a:t>
            </a:r>
            <a:r>
              <a:rPr b="1" i="0" lang="en-US" sz="2200" u="none">
                <a:solidFill>
                  <a:srgbClr val="4E3B30"/>
                </a:solidFill>
                <a:latin typeface="Roboto"/>
                <a:ea typeface="Roboto"/>
                <a:cs typeface="Roboto"/>
                <a:sym typeface="Roboto"/>
              </a:rPr>
              <a:t> fósforos) y tienen que averiguar cuántos fósforos hay. Todos los equipos tienen la misma cantidad. </a:t>
            </a:r>
            <a:endParaRPr b="1" sz="2200">
              <a:solidFill>
                <a:srgbClr val="4E3B3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3B30"/>
              </a:buClr>
              <a:buFont typeface="Nunito"/>
              <a:buNone/>
            </a:pPr>
            <a:r>
              <a:t/>
            </a:r>
            <a:endParaRPr b="1" sz="2200">
              <a:solidFill>
                <a:srgbClr val="4E3B3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3B30"/>
              </a:buClr>
              <a:buFont typeface="Nunito"/>
              <a:buNone/>
            </a:pPr>
            <a:r>
              <a:t/>
            </a:r>
            <a:endParaRPr b="1" sz="2200">
              <a:solidFill>
                <a:srgbClr val="4E3B3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3B30"/>
              </a:buClr>
              <a:buFont typeface="Nunito"/>
              <a:buNone/>
            </a:pPr>
            <a:r>
              <a:rPr b="1" i="1" lang="en-US" sz="2200">
                <a:solidFill>
                  <a:srgbClr val="4E3B30"/>
                </a:solidFill>
                <a:latin typeface="Roboto"/>
                <a:ea typeface="Roboto"/>
                <a:cs typeface="Roboto"/>
                <a:sym typeface="Roboto"/>
              </a:rPr>
              <a:t>Modifica</a:t>
            </a:r>
            <a:r>
              <a:rPr b="1" i="1" lang="en-US" sz="2200" u="none">
                <a:solidFill>
                  <a:srgbClr val="4E3B30"/>
                </a:solidFill>
                <a:latin typeface="Roboto"/>
                <a:ea typeface="Roboto"/>
                <a:cs typeface="Roboto"/>
                <a:sym typeface="Roboto"/>
              </a:rPr>
              <a:t>do de C. Parra e I. Saiz: Enseñar matemáticas a los más chicos</a:t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2" name="Google Shape;72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57275" y="2759925"/>
            <a:ext cx="1671300" cy="12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3"/>
          <p:cNvPicPr preferRelativeResize="0"/>
          <p:nvPr/>
        </p:nvPicPr>
        <p:blipFill rotWithShape="1">
          <a:blip r:embed="rId4">
            <a:alphaModFix/>
          </a:blip>
          <a:srcRect b="0" l="0" r="0" t="91403"/>
          <a:stretch/>
        </p:blipFill>
        <p:spPr>
          <a:xfrm>
            <a:off x="0" y="6964950"/>
            <a:ext cx="10159999" cy="6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228600" y="76200"/>
            <a:ext cx="1091400" cy="10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324875" y="6882525"/>
            <a:ext cx="472025" cy="4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3"/>
          <p:cNvSpPr txBox="1"/>
          <p:nvPr/>
        </p:nvSpPr>
        <p:spPr>
          <a:xfrm>
            <a:off x="182500" y="2195075"/>
            <a:ext cx="9795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7940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Disponemos de cinco colores para pintar una bandera de tres franjas verticales.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79400" lvl="0" marL="27940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 queremos que en una misma bandera se repitan colores.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79400" lvl="0" marL="27940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Teniendo en cuenta este criterio, ¿cuántas banderas distintas podemos crear?</a:t>
            </a:r>
            <a:endParaRPr sz="3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79400" lvl="0" marL="27940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79400" lvl="0" marL="27940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“Conteo, algo más que contar” Ariel Fripp El quehacer matemático en la escuela.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4"/>
          <p:cNvPicPr preferRelativeResize="0"/>
          <p:nvPr/>
        </p:nvPicPr>
        <p:blipFill rotWithShape="1">
          <a:blip r:embed="rId4">
            <a:alphaModFix/>
          </a:blip>
          <a:srcRect b="0" l="0" r="0" t="91403"/>
          <a:stretch/>
        </p:blipFill>
        <p:spPr>
          <a:xfrm>
            <a:off x="0" y="6964950"/>
            <a:ext cx="10159999" cy="6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228600" y="76200"/>
            <a:ext cx="1091400" cy="10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324875" y="6882525"/>
            <a:ext cx="472025" cy="4589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 txBox="1"/>
          <p:nvPr/>
        </p:nvSpPr>
        <p:spPr>
          <a:xfrm>
            <a:off x="3961685" y="1570753"/>
            <a:ext cx="4031400" cy="44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ndika"/>
              <a:buNone/>
            </a:pPr>
            <a:r>
              <a:t/>
            </a:r>
            <a:endParaRPr sz="32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ndika"/>
              <a:buNone/>
            </a:pPr>
            <a:r>
              <a:t/>
            </a:r>
            <a:endParaRPr sz="32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ndika"/>
              <a:buNone/>
            </a:pPr>
            <a:r>
              <a:rPr i="0" lang="en-US" sz="3200" u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Si utilicé los dígitos 4, 6, 8 y 9 ¿cuántos claves distintas puede tener el candado?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9" name="Google Shape;89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66912" y="1405375"/>
            <a:ext cx="1798500" cy="43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 rotWithShape="1">
          <a:blip r:embed="rId4">
            <a:alphaModFix/>
          </a:blip>
          <a:srcRect b="0" l="0" r="0" t="91403"/>
          <a:stretch/>
        </p:blipFill>
        <p:spPr>
          <a:xfrm>
            <a:off x="0" y="6964950"/>
            <a:ext cx="10159999" cy="65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228600" y="76200"/>
            <a:ext cx="1091400" cy="10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 rotWithShape="1">
          <a:blip r:embed="rId5">
            <a:alphaModFix/>
          </a:blip>
          <a:srcRect b="0" l="0" r="66955" t="0"/>
          <a:stretch/>
        </p:blipFill>
        <p:spPr>
          <a:xfrm>
            <a:off x="324875" y="6882525"/>
            <a:ext cx="472025" cy="4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50950" y="3203124"/>
            <a:ext cx="7496100" cy="14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/>
        </p:nvSpPr>
        <p:spPr>
          <a:xfrm>
            <a:off x="898500" y="1403375"/>
            <a:ext cx="8142900" cy="23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00" spcFirstLastPara="1" rIns="82800" wrap="square" tIns="4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E3B30"/>
              </a:buClr>
              <a:buFont typeface="Nunito"/>
              <a:buNone/>
            </a:pPr>
            <a:r>
              <a:rPr b="1" i="0" lang="en-US" sz="2200" u="none">
                <a:solidFill>
                  <a:srgbClr val="4E3B30"/>
                </a:solidFill>
                <a:latin typeface="Roboto"/>
                <a:ea typeface="Roboto"/>
                <a:cs typeface="Roboto"/>
                <a:sym typeface="Roboto"/>
              </a:rPr>
              <a:t>La figura te muestra los distintos caminos que tiene Oscar para ir de su casa a la escuela.  ¿Cuántos caminos diferentes hay que conducen a Oscar de su casa a la escuela?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1062012" y="5584838"/>
            <a:ext cx="76740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1400" lIns="82800" spcFirstLastPara="1" rIns="82800" wrap="square" tIns="4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3B30"/>
              </a:buClr>
              <a:buFont typeface="Source Sans Pro"/>
              <a:buNone/>
            </a:pPr>
            <a:r>
              <a:rPr i="1" lang="en-US" sz="1800" u="none">
                <a:solidFill>
                  <a:srgbClr val="4E3B30"/>
                </a:solidFill>
                <a:latin typeface="Roboto"/>
                <a:ea typeface="Roboto"/>
                <a:cs typeface="Roboto"/>
                <a:sym typeface="Roboto"/>
              </a:rPr>
              <a:t>Extraído de “Problemas. Olimpíadas de Casavalle”. Gustavo Bentancor. Ediciones de la Plata. 2013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